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3" r:id="rId2"/>
    <p:sldId id="274" r:id="rId3"/>
    <p:sldId id="275" r:id="rId4"/>
    <p:sldId id="277" r:id="rId5"/>
    <p:sldId id="279" r:id="rId6"/>
    <p:sldId id="278" r:id="rId7"/>
    <p:sldId id="283" r:id="rId8"/>
    <p:sldId id="280" r:id="rId9"/>
    <p:sldId id="284" r:id="rId10"/>
    <p:sldId id="282" r:id="rId11"/>
    <p:sldId id="281" r:id="rId12"/>
    <p:sldId id="285" r:id="rId13"/>
    <p:sldId id="287" r:id="rId14"/>
    <p:sldId id="256" r:id="rId15"/>
    <p:sldId id="257" r:id="rId16"/>
    <p:sldId id="258" r:id="rId17"/>
    <p:sldId id="259" r:id="rId18"/>
    <p:sldId id="292" r:id="rId19"/>
    <p:sldId id="260" r:id="rId20"/>
    <p:sldId id="294" r:id="rId21"/>
    <p:sldId id="262" r:id="rId22"/>
    <p:sldId id="263" r:id="rId23"/>
    <p:sldId id="298" r:id="rId24"/>
    <p:sldId id="265" r:id="rId25"/>
    <p:sldId id="271" r:id="rId26"/>
    <p:sldId id="288" r:id="rId27"/>
    <p:sldId id="300" r:id="rId28"/>
    <p:sldId id="301" r:id="rId29"/>
    <p:sldId id="305" r:id="rId30"/>
    <p:sldId id="306" r:id="rId31"/>
    <p:sldId id="308" r:id="rId32"/>
    <p:sldId id="307" r:id="rId33"/>
  </p:sldIdLst>
  <p:sldSz cx="10693400" cy="7561263"/>
  <p:notesSz cx="6858000" cy="9144000"/>
  <p:defaultTextStyle>
    <a:defPPr>
      <a:defRPr lang="fr-FR"/>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72" y="684"/>
      </p:cViewPr>
      <p:guideLst>
        <p:guide orient="horz" pos="238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7" name="Group 15"/>
          <p:cNvGrpSpPr/>
          <p:nvPr/>
        </p:nvGrpSpPr>
        <p:grpSpPr>
          <a:xfrm>
            <a:off x="0" y="0"/>
            <a:ext cx="10693400" cy="7561263"/>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1042936" y="6193856"/>
            <a:ext cx="8633932" cy="592299"/>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
        <p:nvSpPr>
          <p:cNvPr id="11" name="Rectangle 10"/>
          <p:cNvSpPr/>
          <p:nvPr/>
        </p:nvSpPr>
        <p:spPr>
          <a:xfrm>
            <a:off x="1157694" y="1121279"/>
            <a:ext cx="8396299" cy="532711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
        <p:nvSpPr>
          <p:cNvPr id="12" name="Rectangle 11"/>
          <p:cNvSpPr/>
          <p:nvPr/>
        </p:nvSpPr>
        <p:spPr>
          <a:xfrm>
            <a:off x="1158452" y="1113187"/>
            <a:ext cx="8396299" cy="532711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899913" y="774064"/>
            <a:ext cx="664047" cy="626059"/>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9205456" y="807638"/>
            <a:ext cx="625064" cy="662991"/>
          </a:xfrm>
          <a:prstGeom prst="rect">
            <a:avLst/>
          </a:prstGeom>
          <a:noFill/>
        </p:spPr>
      </p:pic>
      <p:sp>
        <p:nvSpPr>
          <p:cNvPr id="2" name="Title 1"/>
          <p:cNvSpPr>
            <a:spLocks noGrp="1"/>
          </p:cNvSpPr>
          <p:nvPr>
            <p:ph type="ctrTitle"/>
          </p:nvPr>
        </p:nvSpPr>
        <p:spPr>
          <a:xfrm>
            <a:off x="2019866" y="1978999"/>
            <a:ext cx="6693278" cy="2015554"/>
          </a:xfrm>
        </p:spPr>
        <p:txBody>
          <a:bodyPr anchor="b">
            <a:normAutofit/>
          </a:bodyPr>
          <a:lstStyle>
            <a:lvl1pPr>
              <a:defRPr sz="5500"/>
            </a:lvl1pPr>
          </a:lstStyle>
          <a:p>
            <a:r>
              <a:rPr lang="fr-FR"/>
              <a:t>Modifiez le style du titre</a:t>
            </a:r>
            <a:endParaRPr lang="en-US"/>
          </a:p>
        </p:txBody>
      </p:sp>
      <p:sp>
        <p:nvSpPr>
          <p:cNvPr id="3" name="Subtitle 2"/>
          <p:cNvSpPr>
            <a:spLocks noGrp="1"/>
          </p:cNvSpPr>
          <p:nvPr>
            <p:ph type="subTitle" idx="1"/>
          </p:nvPr>
        </p:nvSpPr>
        <p:spPr>
          <a:xfrm>
            <a:off x="2019865" y="4119799"/>
            <a:ext cx="6680076" cy="1680281"/>
          </a:xfrm>
        </p:spPr>
        <p:txBody>
          <a:bodyPr/>
          <a:lstStyle>
            <a:lvl1pPr marL="0" indent="0" algn="ctr">
              <a:buNone/>
              <a:defRPr>
                <a:solidFill>
                  <a:schemeClr val="tx2"/>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17930" y="5906994"/>
            <a:ext cx="1419496" cy="402567"/>
          </a:xfrm>
        </p:spPr>
        <p:txBody>
          <a:bodyPr/>
          <a:lstStyle/>
          <a:p>
            <a:fld id="{BBACF57D-D143-4185-8F17-AB17147E9D31}" type="datetimeFigureOut">
              <a:rPr lang="fr-FR" smtClean="0"/>
              <a:t>18/09/2017</a:t>
            </a:fld>
            <a:endParaRPr lang="fr-FR"/>
          </a:p>
        </p:txBody>
      </p:sp>
      <p:sp>
        <p:nvSpPr>
          <p:cNvPr id="5" name="Footer Placeholder 4"/>
          <p:cNvSpPr>
            <a:spLocks noGrp="1"/>
          </p:cNvSpPr>
          <p:nvPr>
            <p:ph type="ftr" sz="quarter" idx="11"/>
          </p:nvPr>
        </p:nvSpPr>
        <p:spPr>
          <a:xfrm>
            <a:off x="1372980" y="5906994"/>
            <a:ext cx="5887972" cy="402567"/>
          </a:xfrm>
        </p:spPr>
        <p:txBody>
          <a:bodyPr/>
          <a:lstStyle/>
          <a:p>
            <a:endParaRPr lang="fr-FR"/>
          </a:p>
        </p:txBody>
      </p:sp>
      <p:sp>
        <p:nvSpPr>
          <p:cNvPr id="6" name="Slide Number Placeholder 5"/>
          <p:cNvSpPr>
            <a:spLocks noGrp="1"/>
          </p:cNvSpPr>
          <p:nvPr>
            <p:ph type="sldNum" sz="quarter" idx="12"/>
          </p:nvPr>
        </p:nvSpPr>
        <p:spPr>
          <a:xfrm>
            <a:off x="7266847" y="5906994"/>
            <a:ext cx="647899" cy="402567"/>
          </a:xfrm>
        </p:spPr>
        <p:txBody>
          <a:bodyPr/>
          <a:lstStyle>
            <a:lvl1pPr algn="ctr">
              <a:defRPr/>
            </a:lvl1pPr>
          </a:lstStyle>
          <a:p>
            <a:fld id="{3853652D-B1DD-4A6B-B254-6093DC537132}"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nchor="ct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BACF57D-D143-4185-8F17-AB17147E9D31}" type="datetimeFigureOut">
              <a:rPr lang="fr-FR" smtClean="0"/>
              <a:t>18/09/2017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853652D-B1DD-4A6B-B254-6093DC537132}"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2717" y="1020617"/>
            <a:ext cx="1673319" cy="5252433"/>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518198" y="1219761"/>
            <a:ext cx="6056294" cy="485414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BACF57D-D143-4185-8F17-AB17147E9D31}" type="datetimeFigureOut">
              <a:rPr lang="fr-FR" smtClean="0"/>
              <a:t>18/09/2017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853652D-B1DD-4A6B-B254-6093DC537132}"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BACF57D-D143-4185-8F17-AB17147E9D31}" type="datetimeFigureOut">
              <a:rPr lang="fr-FR" smtClean="0"/>
              <a:t>18/09/2017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853652D-B1DD-4A6B-B254-6093DC537132}"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689823" y="2469076"/>
            <a:ext cx="7313757" cy="1501751"/>
          </a:xfrm>
        </p:spPr>
        <p:txBody>
          <a:bodyPr anchor="b"/>
          <a:lstStyle>
            <a:lvl1pPr algn="ctr">
              <a:defRPr sz="4600" b="0" cap="none" baseline="0"/>
            </a:lvl1pPr>
          </a:lstStyle>
          <a:p>
            <a:r>
              <a:rPr lang="fr-FR"/>
              <a:t>Modifiez le style du titre</a:t>
            </a:r>
            <a:endParaRPr lang="en-US" dirty="0"/>
          </a:p>
        </p:txBody>
      </p:sp>
      <p:sp>
        <p:nvSpPr>
          <p:cNvPr id="3" name="Text Placeholder 2"/>
          <p:cNvSpPr>
            <a:spLocks noGrp="1"/>
          </p:cNvSpPr>
          <p:nvPr>
            <p:ph type="body" idx="1"/>
          </p:nvPr>
        </p:nvSpPr>
        <p:spPr>
          <a:xfrm>
            <a:off x="1703024" y="4107354"/>
            <a:ext cx="7287354" cy="1443797"/>
          </a:xfrm>
        </p:spPr>
        <p:txBody>
          <a:bodyPr anchor="t"/>
          <a:lstStyle>
            <a:lvl1pPr marL="0" indent="0" algn="ctr">
              <a:buNone/>
              <a:defRPr sz="2300">
                <a:solidFill>
                  <a:schemeClr val="tx2"/>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BACF57D-D143-4185-8F17-AB17147E9D31}" type="datetimeFigureOut">
              <a:rPr lang="fr-FR" smtClean="0"/>
              <a:t>18/09/2017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853652D-B1DD-4A6B-B254-6093DC537132}"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5" name="Date Placeholder 4"/>
          <p:cNvSpPr>
            <a:spLocks noGrp="1"/>
          </p:cNvSpPr>
          <p:nvPr>
            <p:ph type="dt" sz="half" idx="10"/>
          </p:nvPr>
        </p:nvSpPr>
        <p:spPr/>
        <p:txBody>
          <a:bodyPr/>
          <a:lstStyle/>
          <a:p>
            <a:fld id="{BBACF57D-D143-4185-8F17-AB17147E9D31}" type="datetimeFigureOut">
              <a:rPr lang="fr-FR" smtClean="0"/>
              <a:t>18/09/2017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853652D-B1DD-4A6B-B254-6093DC537132}" type="slidenum">
              <a:rPr lang="fr-FR" smtClean="0"/>
              <a:t>‹N°›</a:t>
            </a:fld>
            <a:endParaRPr lang="fr-FR"/>
          </a:p>
        </p:txBody>
      </p:sp>
      <p:sp>
        <p:nvSpPr>
          <p:cNvPr id="9" name="Content Placeholder 8"/>
          <p:cNvSpPr>
            <a:spLocks noGrp="1"/>
          </p:cNvSpPr>
          <p:nvPr>
            <p:ph sz="quarter" idx="13"/>
          </p:nvPr>
        </p:nvSpPr>
        <p:spPr>
          <a:xfrm>
            <a:off x="1518463" y="2338950"/>
            <a:ext cx="3742690" cy="397218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Content Placeholder 10"/>
          <p:cNvSpPr>
            <a:spLocks noGrp="1"/>
          </p:cNvSpPr>
          <p:nvPr>
            <p:ph sz="quarter" idx="14"/>
          </p:nvPr>
        </p:nvSpPr>
        <p:spPr>
          <a:xfrm>
            <a:off x="5453634" y="2336641"/>
            <a:ext cx="3742690" cy="397491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1821842" y="2339948"/>
            <a:ext cx="3437607" cy="904317"/>
          </a:xfrm>
        </p:spPr>
        <p:txBody>
          <a:bodyPr anchor="b">
            <a:normAutofit/>
          </a:bodyPr>
          <a:lstStyle>
            <a:lvl1pPr marL="0" indent="0" algn="ctr">
              <a:buNone/>
              <a:defRPr sz="2300" b="1">
                <a:solidFill>
                  <a:schemeClr val="tx2"/>
                </a:solidFill>
              </a:defRPr>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fr-FR"/>
              <a:t>Modifiez les styles du texte du masque</a:t>
            </a:r>
          </a:p>
        </p:txBody>
      </p:sp>
      <p:sp>
        <p:nvSpPr>
          <p:cNvPr id="5" name="Text Placeholder 4"/>
          <p:cNvSpPr>
            <a:spLocks noGrp="1"/>
          </p:cNvSpPr>
          <p:nvPr>
            <p:ph type="body" sz="quarter" idx="3"/>
          </p:nvPr>
        </p:nvSpPr>
        <p:spPr>
          <a:xfrm>
            <a:off x="5742754" y="2339946"/>
            <a:ext cx="3443275" cy="907352"/>
          </a:xfrm>
        </p:spPr>
        <p:txBody>
          <a:bodyPr anchor="b">
            <a:normAutofit/>
          </a:bodyPr>
          <a:lstStyle>
            <a:lvl1pPr marL="0" indent="0" algn="ctr">
              <a:buNone/>
              <a:defRPr sz="2300" b="1">
                <a:solidFill>
                  <a:schemeClr val="tx2"/>
                </a:solidFill>
              </a:defRPr>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fr-FR"/>
              <a:t>Modifiez les styles du texte du masque</a:t>
            </a:r>
          </a:p>
        </p:txBody>
      </p:sp>
      <p:sp>
        <p:nvSpPr>
          <p:cNvPr id="7" name="Date Placeholder 6"/>
          <p:cNvSpPr>
            <a:spLocks noGrp="1"/>
          </p:cNvSpPr>
          <p:nvPr>
            <p:ph type="dt" sz="half" idx="10"/>
          </p:nvPr>
        </p:nvSpPr>
        <p:spPr/>
        <p:txBody>
          <a:bodyPr/>
          <a:lstStyle/>
          <a:p>
            <a:fld id="{BBACF57D-D143-4185-8F17-AB17147E9D31}" type="datetimeFigureOut">
              <a:rPr lang="fr-FR" smtClean="0"/>
              <a:t>18/09/2017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853652D-B1DD-4A6B-B254-6093DC537132}" type="slidenum">
              <a:rPr lang="fr-FR" smtClean="0"/>
              <a:t>‹N°›</a:t>
            </a:fld>
            <a:endParaRPr lang="fr-FR"/>
          </a:p>
        </p:txBody>
      </p:sp>
      <p:sp>
        <p:nvSpPr>
          <p:cNvPr id="11" name="Content Placeholder 10"/>
          <p:cNvSpPr>
            <a:spLocks noGrp="1"/>
          </p:cNvSpPr>
          <p:nvPr>
            <p:ph sz="quarter" idx="13"/>
          </p:nvPr>
        </p:nvSpPr>
        <p:spPr>
          <a:xfrm>
            <a:off x="1518463" y="3246302"/>
            <a:ext cx="3774770" cy="306483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12"/>
          <p:cNvSpPr>
            <a:spLocks noGrp="1"/>
          </p:cNvSpPr>
          <p:nvPr>
            <p:ph sz="quarter" idx="14"/>
          </p:nvPr>
        </p:nvSpPr>
        <p:spPr>
          <a:xfrm>
            <a:off x="5432246" y="3246793"/>
            <a:ext cx="3774770" cy="306483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BBACF57D-D143-4185-8F17-AB17147E9D31}" type="datetimeFigureOut">
              <a:rPr lang="fr-FR" smtClean="0"/>
              <a:t>18/09/2017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853652D-B1DD-4A6B-B254-6093DC537132}"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CF57D-D143-4185-8F17-AB17147E9D31}" type="datetimeFigureOut">
              <a:rPr lang="fr-FR" smtClean="0"/>
              <a:t>18/09/2017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853652D-B1DD-4A6B-B254-6093DC537132}"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8" name="Group 15"/>
          <p:cNvGrpSpPr/>
          <p:nvPr/>
        </p:nvGrpSpPr>
        <p:grpSpPr>
          <a:xfrm>
            <a:off x="0" y="0"/>
            <a:ext cx="10693400" cy="7561263"/>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739297" y="6679268"/>
            <a:ext cx="9029983" cy="592299"/>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
        <p:nvSpPr>
          <p:cNvPr id="16" name="Rectangle 15"/>
          <p:cNvSpPr/>
          <p:nvPr/>
        </p:nvSpPr>
        <p:spPr>
          <a:xfrm rot="60000">
            <a:off x="5226098" y="667220"/>
            <a:ext cx="4430956" cy="630909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
        <p:nvSpPr>
          <p:cNvPr id="17" name="Rectangle 16"/>
          <p:cNvSpPr/>
          <p:nvPr/>
        </p:nvSpPr>
        <p:spPr>
          <a:xfrm rot="60000">
            <a:off x="5229073" y="665391"/>
            <a:ext cx="4430956" cy="6309097"/>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
        <p:nvSpPr>
          <p:cNvPr id="13" name="Rectangle 12"/>
          <p:cNvSpPr/>
          <p:nvPr/>
        </p:nvSpPr>
        <p:spPr>
          <a:xfrm rot="21540000">
            <a:off x="876153" y="636024"/>
            <a:ext cx="4430956" cy="630909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
        <p:nvSpPr>
          <p:cNvPr id="14" name="Rectangle 13"/>
          <p:cNvSpPr/>
          <p:nvPr/>
        </p:nvSpPr>
        <p:spPr>
          <a:xfrm rot="21540000">
            <a:off x="876859" y="635146"/>
            <a:ext cx="4430956" cy="6309097"/>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772877" y="324097"/>
            <a:ext cx="664047" cy="626059"/>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362662" y="348364"/>
            <a:ext cx="625064" cy="662991"/>
          </a:xfrm>
          <a:prstGeom prst="rect">
            <a:avLst/>
          </a:prstGeom>
          <a:noFill/>
        </p:spPr>
      </p:pic>
      <p:sp>
        <p:nvSpPr>
          <p:cNvPr id="2" name="Title 1"/>
          <p:cNvSpPr>
            <a:spLocks noGrp="1"/>
          </p:cNvSpPr>
          <p:nvPr>
            <p:ph type="title"/>
          </p:nvPr>
        </p:nvSpPr>
        <p:spPr>
          <a:xfrm rot="-60000">
            <a:off x="1296886" y="2227191"/>
            <a:ext cx="3584145" cy="1657168"/>
          </a:xfrm>
        </p:spPr>
        <p:txBody>
          <a:bodyPr anchor="b">
            <a:normAutofit/>
          </a:bodyPr>
          <a:lstStyle>
            <a:lvl1pPr algn="ctr">
              <a:defRPr sz="2700" b="0"/>
            </a:lvl1pPr>
          </a:lstStyle>
          <a:p>
            <a:r>
              <a:rPr lang="fr-FR"/>
              <a:t>Modifiez le style du titre</a:t>
            </a:r>
            <a:endParaRPr lang="en-US"/>
          </a:p>
        </p:txBody>
      </p:sp>
      <p:sp>
        <p:nvSpPr>
          <p:cNvPr id="3" name="Content Placeholder 2"/>
          <p:cNvSpPr>
            <a:spLocks noGrp="1"/>
          </p:cNvSpPr>
          <p:nvPr>
            <p:ph idx="1"/>
          </p:nvPr>
        </p:nvSpPr>
        <p:spPr>
          <a:xfrm rot="60000">
            <a:off x="5676824" y="1269024"/>
            <a:ext cx="3532648" cy="5099816"/>
          </a:xfrm>
        </p:spPr>
        <p:txBody>
          <a:bodyPr anchor="ctr"/>
          <a:lstStyle>
            <a:lvl1pPr>
              <a:defRPr sz="2500"/>
            </a:lvl1pPr>
            <a:lvl2pPr>
              <a:defRPr sz="2300"/>
            </a:lvl2pPr>
            <a:lvl3pPr>
              <a:defRPr sz="2100"/>
            </a:lvl3pPr>
            <a:lvl4pPr>
              <a:defRPr sz="1800"/>
            </a:lvl4pPr>
            <a:lvl5pPr>
              <a:defRPr sz="1600"/>
            </a:lvl5pPr>
            <a:lvl6pPr>
              <a:defRPr sz="2300"/>
            </a:lvl6pPr>
            <a:lvl7pPr>
              <a:defRPr sz="2300"/>
            </a:lvl7pPr>
            <a:lvl8pPr>
              <a:defRPr sz="2300"/>
            </a:lvl8pPr>
            <a:lvl9pPr>
              <a:defRPr sz="23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rot="-60000">
            <a:off x="1342669" y="3995350"/>
            <a:ext cx="3565509" cy="2315788"/>
          </a:xfrm>
        </p:spPr>
        <p:txBody>
          <a:bodyPr>
            <a:normAutofit/>
          </a:bodyPr>
          <a:lstStyle>
            <a:lvl1pPr marL="0" indent="0" algn="ctr">
              <a:buNone/>
              <a:defRPr sz="18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fr-FR"/>
              <a:t>Modifiez les styles du texte du masque</a:t>
            </a:r>
          </a:p>
        </p:txBody>
      </p:sp>
      <p:sp>
        <p:nvSpPr>
          <p:cNvPr id="5" name="Date Placeholder 4"/>
          <p:cNvSpPr>
            <a:spLocks noGrp="1"/>
          </p:cNvSpPr>
          <p:nvPr>
            <p:ph type="dt" sz="half" idx="10"/>
          </p:nvPr>
        </p:nvSpPr>
        <p:spPr>
          <a:xfrm rot="60000">
            <a:off x="7416264" y="6489227"/>
            <a:ext cx="1419496" cy="402567"/>
          </a:xfrm>
        </p:spPr>
        <p:txBody>
          <a:bodyPr/>
          <a:lstStyle/>
          <a:p>
            <a:fld id="{BBACF57D-D143-4185-8F17-AB17147E9D31}" type="datetimeFigureOut">
              <a:rPr lang="fr-FR" smtClean="0"/>
              <a:t>18/09/2017</a:t>
            </a:fld>
            <a:endParaRPr lang="fr-FR"/>
          </a:p>
        </p:txBody>
      </p:sp>
      <p:sp>
        <p:nvSpPr>
          <p:cNvPr id="6" name="Footer Placeholder 5"/>
          <p:cNvSpPr>
            <a:spLocks noGrp="1"/>
          </p:cNvSpPr>
          <p:nvPr>
            <p:ph type="ftr" sz="quarter" idx="11"/>
          </p:nvPr>
        </p:nvSpPr>
        <p:spPr>
          <a:xfrm rot="-60000">
            <a:off x="1069521" y="6427031"/>
            <a:ext cx="4119493" cy="402567"/>
          </a:xfrm>
        </p:spPr>
        <p:txBody>
          <a:bodyPr/>
          <a:lstStyle/>
          <a:p>
            <a:endParaRPr lang="fr-FR"/>
          </a:p>
        </p:txBody>
      </p:sp>
      <p:sp>
        <p:nvSpPr>
          <p:cNvPr id="7" name="Slide Number Placeholder 6"/>
          <p:cNvSpPr>
            <a:spLocks noGrp="1"/>
          </p:cNvSpPr>
          <p:nvPr>
            <p:ph type="sldNum" sz="quarter" idx="12"/>
          </p:nvPr>
        </p:nvSpPr>
        <p:spPr>
          <a:xfrm rot="60000">
            <a:off x="8837858" y="6501674"/>
            <a:ext cx="647899" cy="402567"/>
          </a:xfrm>
        </p:spPr>
        <p:txBody>
          <a:bodyPr/>
          <a:lstStyle/>
          <a:p>
            <a:fld id="{3853652D-B1DD-4A6B-B254-6093DC537132}"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 15"/>
          <p:cNvGrpSpPr/>
          <p:nvPr/>
        </p:nvGrpSpPr>
        <p:grpSpPr>
          <a:xfrm>
            <a:off x="0" y="0"/>
            <a:ext cx="10693400" cy="7561263"/>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739297" y="6679268"/>
            <a:ext cx="9029983" cy="592299"/>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
        <p:nvSpPr>
          <p:cNvPr id="12" name="Rectangle 11"/>
          <p:cNvSpPr/>
          <p:nvPr/>
        </p:nvSpPr>
        <p:spPr>
          <a:xfrm rot="21540000">
            <a:off x="876153" y="636024"/>
            <a:ext cx="4430956" cy="630909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
        <p:nvSpPr>
          <p:cNvPr id="13" name="Rectangle 12"/>
          <p:cNvSpPr/>
          <p:nvPr/>
        </p:nvSpPr>
        <p:spPr>
          <a:xfrm rot="21540000">
            <a:off x="871305" y="634812"/>
            <a:ext cx="4430956" cy="6309097"/>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
        <p:nvSpPr>
          <p:cNvPr id="29" name="Rectangle 28"/>
          <p:cNvSpPr/>
          <p:nvPr/>
        </p:nvSpPr>
        <p:spPr>
          <a:xfrm rot="60000">
            <a:off x="5226098" y="667220"/>
            <a:ext cx="4430956" cy="630909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
        <p:nvSpPr>
          <p:cNvPr id="30" name="Rectangle 29"/>
          <p:cNvSpPr/>
          <p:nvPr/>
        </p:nvSpPr>
        <p:spPr>
          <a:xfrm rot="60000">
            <a:off x="5221299" y="665850"/>
            <a:ext cx="4430956" cy="6309097"/>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772877" y="324097"/>
            <a:ext cx="664047" cy="626059"/>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362662" y="348364"/>
            <a:ext cx="625064" cy="662991"/>
          </a:xfrm>
          <a:prstGeom prst="rect">
            <a:avLst/>
          </a:prstGeom>
          <a:noFill/>
        </p:spPr>
      </p:pic>
      <p:sp>
        <p:nvSpPr>
          <p:cNvPr id="2" name="Title 1"/>
          <p:cNvSpPr>
            <a:spLocks noGrp="1"/>
          </p:cNvSpPr>
          <p:nvPr>
            <p:ph type="title"/>
          </p:nvPr>
        </p:nvSpPr>
        <p:spPr>
          <a:xfrm rot="-60000">
            <a:off x="1293901" y="2228052"/>
            <a:ext cx="3582289" cy="1653396"/>
          </a:xfrm>
        </p:spPr>
        <p:txBody>
          <a:bodyPr anchor="b">
            <a:normAutofit/>
          </a:bodyPr>
          <a:lstStyle>
            <a:lvl1pPr algn="ctr">
              <a:defRPr sz="2700" b="0"/>
            </a:lvl1pPr>
          </a:lstStyle>
          <a:p>
            <a:r>
              <a:rPr lang="fr-FR"/>
              <a:t>Modifiez le style du titre</a:t>
            </a:r>
            <a:endParaRPr lang="en-US" dirty="0"/>
          </a:p>
        </p:txBody>
      </p:sp>
      <p:sp>
        <p:nvSpPr>
          <p:cNvPr id="3" name="Picture Placeholder 2"/>
          <p:cNvSpPr>
            <a:spLocks noGrp="1"/>
          </p:cNvSpPr>
          <p:nvPr>
            <p:ph type="pic" idx="1"/>
          </p:nvPr>
        </p:nvSpPr>
        <p:spPr>
          <a:xfrm rot="60000">
            <a:off x="5728659" y="1331073"/>
            <a:ext cx="3407601" cy="50049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r>
              <a:rPr lang="fr-FR"/>
              <a:t>Cliquez sur l'icône pour ajouter une image</a:t>
            </a:r>
            <a:endParaRPr lang="en-US"/>
          </a:p>
        </p:txBody>
      </p:sp>
      <p:sp>
        <p:nvSpPr>
          <p:cNvPr id="4" name="Text Placeholder 3"/>
          <p:cNvSpPr>
            <a:spLocks noGrp="1"/>
          </p:cNvSpPr>
          <p:nvPr>
            <p:ph type="body" sz="half" idx="2"/>
          </p:nvPr>
        </p:nvSpPr>
        <p:spPr>
          <a:xfrm rot="-60000">
            <a:off x="1347369" y="3992347"/>
            <a:ext cx="3560902" cy="2318787"/>
          </a:xfrm>
        </p:spPr>
        <p:txBody>
          <a:bodyPr>
            <a:normAutofit/>
          </a:bodyPr>
          <a:lstStyle>
            <a:lvl1pPr marL="0" indent="0" algn="ctr">
              <a:buNone/>
              <a:defRPr sz="18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fr-FR"/>
              <a:t>Modifiez les styles du texte du masque</a:t>
            </a:r>
          </a:p>
        </p:txBody>
      </p:sp>
      <p:sp>
        <p:nvSpPr>
          <p:cNvPr id="5" name="Date Placeholder 4"/>
          <p:cNvSpPr>
            <a:spLocks noGrp="1"/>
          </p:cNvSpPr>
          <p:nvPr>
            <p:ph type="dt" sz="half" idx="10"/>
          </p:nvPr>
        </p:nvSpPr>
        <p:spPr>
          <a:xfrm rot="60000">
            <a:off x="7421220" y="6492606"/>
            <a:ext cx="1419496" cy="402567"/>
          </a:xfrm>
        </p:spPr>
        <p:txBody>
          <a:bodyPr/>
          <a:lstStyle/>
          <a:p>
            <a:fld id="{BBACF57D-D143-4185-8F17-AB17147E9D31}" type="datetimeFigureOut">
              <a:rPr lang="fr-FR" smtClean="0"/>
              <a:t>18/09/2017</a:t>
            </a:fld>
            <a:endParaRPr lang="fr-FR"/>
          </a:p>
        </p:txBody>
      </p:sp>
      <p:sp>
        <p:nvSpPr>
          <p:cNvPr id="6" name="Footer Placeholder 5"/>
          <p:cNvSpPr>
            <a:spLocks noGrp="1"/>
          </p:cNvSpPr>
          <p:nvPr>
            <p:ph type="ftr" sz="quarter" idx="11"/>
          </p:nvPr>
        </p:nvSpPr>
        <p:spPr>
          <a:xfrm rot="-60000">
            <a:off x="1069538" y="6428989"/>
            <a:ext cx="3881436" cy="402567"/>
          </a:xfrm>
        </p:spPr>
        <p:txBody>
          <a:bodyPr/>
          <a:lstStyle/>
          <a:p>
            <a:endParaRPr lang="fr-FR"/>
          </a:p>
        </p:txBody>
      </p:sp>
      <p:sp>
        <p:nvSpPr>
          <p:cNvPr id="7" name="Slide Number Placeholder 6"/>
          <p:cNvSpPr>
            <a:spLocks noGrp="1"/>
          </p:cNvSpPr>
          <p:nvPr>
            <p:ph type="sldNum" sz="quarter" idx="12"/>
          </p:nvPr>
        </p:nvSpPr>
        <p:spPr>
          <a:xfrm rot="60000">
            <a:off x="8843444" y="6505053"/>
            <a:ext cx="647899" cy="402567"/>
          </a:xfrm>
        </p:spPr>
        <p:txBody>
          <a:bodyPr/>
          <a:lstStyle/>
          <a:p>
            <a:fld id="{3853652D-B1DD-4A6B-B254-6093DC537132}"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5000"/>
            <a:lum/>
          </a:blip>
          <a:srcRect/>
          <a:stretch>
            <a:fillRect l="-10000" r="-10000"/>
          </a:stretch>
        </a:blipFill>
        <a:effectLst/>
      </p:bgPr>
    </p:bg>
    <p:spTree>
      <p:nvGrpSpPr>
        <p:cNvPr id="1" name=""/>
        <p:cNvGrpSpPr/>
        <p:nvPr/>
      </p:nvGrpSpPr>
      <p:grpSpPr>
        <a:xfrm>
          <a:off x="0" y="0"/>
          <a:ext cx="0" cy="0"/>
          <a:chOff x="0" y="0"/>
          <a:chExt cx="0" cy="0"/>
        </a:xfrm>
      </p:grpSpPr>
      <p:grpSp>
        <p:nvGrpSpPr>
          <p:cNvPr id="7" name="Group 15"/>
          <p:cNvGrpSpPr/>
          <p:nvPr/>
        </p:nvGrpSpPr>
        <p:grpSpPr>
          <a:xfrm>
            <a:off x="0" y="0"/>
            <a:ext cx="10693400" cy="7561263"/>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735172" y="6691718"/>
            <a:ext cx="9263159" cy="592299"/>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
        <p:nvSpPr>
          <p:cNvPr id="11" name="Rectangle 10"/>
          <p:cNvSpPr/>
          <p:nvPr/>
        </p:nvSpPr>
        <p:spPr>
          <a:xfrm>
            <a:off x="855472" y="634306"/>
            <a:ext cx="9000278" cy="630105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
        <p:nvSpPr>
          <p:cNvPr id="12" name="Rectangle 11"/>
          <p:cNvSpPr/>
          <p:nvPr/>
        </p:nvSpPr>
        <p:spPr>
          <a:xfrm>
            <a:off x="855472" y="635146"/>
            <a:ext cx="9000278" cy="6301053"/>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5" cstate="print"/>
          <a:srcRect/>
          <a:stretch>
            <a:fillRect/>
          </a:stretch>
        </p:blipFill>
        <p:spPr bwMode="auto">
          <a:xfrm rot="1435684">
            <a:off x="635875" y="301095"/>
            <a:ext cx="664047" cy="626059"/>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print"/>
          <a:srcRect/>
          <a:stretch>
            <a:fillRect/>
          </a:stretch>
        </p:blipFill>
        <p:spPr bwMode="auto">
          <a:xfrm rot="4096196">
            <a:off x="9509097" y="309775"/>
            <a:ext cx="625064" cy="662991"/>
          </a:xfrm>
          <a:prstGeom prst="rect">
            <a:avLst/>
          </a:prstGeom>
          <a:noFill/>
        </p:spPr>
      </p:pic>
      <p:sp>
        <p:nvSpPr>
          <p:cNvPr id="2" name="Title Placeholder 1"/>
          <p:cNvSpPr>
            <a:spLocks noGrp="1"/>
          </p:cNvSpPr>
          <p:nvPr>
            <p:ph type="title"/>
          </p:nvPr>
        </p:nvSpPr>
        <p:spPr>
          <a:xfrm>
            <a:off x="1280569" y="901423"/>
            <a:ext cx="8145467" cy="1325795"/>
          </a:xfrm>
          <a:prstGeom prst="rect">
            <a:avLst/>
          </a:prstGeom>
        </p:spPr>
        <p:txBody>
          <a:bodyPr vert="horz" lIns="104306" tIns="52153" rIns="104306" bIns="52153"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710945" y="2336579"/>
            <a:ext cx="7246351" cy="3973370"/>
          </a:xfrm>
          <a:prstGeom prst="rect">
            <a:avLst/>
          </a:prstGeom>
        </p:spPr>
        <p:txBody>
          <a:bodyPr vert="horz" lIns="104306" tIns="52153" rIns="104306" bIns="52153" rtlCol="0"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48283" y="6404860"/>
            <a:ext cx="1419496" cy="402567"/>
          </a:xfrm>
          <a:prstGeom prst="rect">
            <a:avLst/>
          </a:prstGeom>
        </p:spPr>
        <p:txBody>
          <a:bodyPr vert="horz" lIns="104306" tIns="52153" rIns="104306" bIns="52153" rtlCol="0" anchor="ctr"/>
          <a:lstStyle>
            <a:lvl1pPr algn="r">
              <a:defRPr sz="1400">
                <a:solidFill>
                  <a:schemeClr val="tx2"/>
                </a:solidFill>
                <a:latin typeface="Rage Italic" pitchFamily="66" charset="0"/>
              </a:defRPr>
            </a:lvl1pPr>
          </a:lstStyle>
          <a:p>
            <a:fld id="{BBACF57D-D143-4185-8F17-AB17147E9D31}" type="datetimeFigureOut">
              <a:rPr lang="fr-FR" smtClean="0"/>
              <a:t>18/09/2017</a:t>
            </a:fld>
            <a:endParaRPr lang="fr-FR"/>
          </a:p>
        </p:txBody>
      </p:sp>
      <p:sp>
        <p:nvSpPr>
          <p:cNvPr id="5" name="Footer Placeholder 4"/>
          <p:cNvSpPr>
            <a:spLocks noGrp="1"/>
          </p:cNvSpPr>
          <p:nvPr>
            <p:ph type="ftr" sz="quarter" idx="3"/>
          </p:nvPr>
        </p:nvSpPr>
        <p:spPr>
          <a:xfrm>
            <a:off x="1069341" y="6404860"/>
            <a:ext cx="6478942" cy="402567"/>
          </a:xfrm>
          <a:prstGeom prst="rect">
            <a:avLst/>
          </a:prstGeom>
        </p:spPr>
        <p:txBody>
          <a:bodyPr vert="horz" lIns="104306" tIns="52153" rIns="104306" bIns="52153" rtlCol="0" anchor="ctr"/>
          <a:lstStyle>
            <a:lvl1pPr algn="l">
              <a:defRPr sz="1600">
                <a:solidFill>
                  <a:schemeClr val="tx2"/>
                </a:solidFill>
                <a:latin typeface="Rage Italic" pitchFamily="66" charset="0"/>
              </a:defRPr>
            </a:lvl1pPr>
          </a:lstStyle>
          <a:p>
            <a:endParaRPr lang="fr-FR"/>
          </a:p>
        </p:txBody>
      </p:sp>
      <p:sp>
        <p:nvSpPr>
          <p:cNvPr id="6" name="Slide Number Placeholder 5"/>
          <p:cNvSpPr>
            <a:spLocks noGrp="1"/>
          </p:cNvSpPr>
          <p:nvPr>
            <p:ph type="sldNum" sz="quarter" idx="4"/>
          </p:nvPr>
        </p:nvSpPr>
        <p:spPr>
          <a:xfrm>
            <a:off x="8969876" y="6404860"/>
            <a:ext cx="647899" cy="402567"/>
          </a:xfrm>
          <a:prstGeom prst="rect">
            <a:avLst/>
          </a:prstGeom>
        </p:spPr>
        <p:txBody>
          <a:bodyPr vert="horz" lIns="104306" tIns="52153" rIns="104306" bIns="52153" rtlCol="0" anchor="ctr"/>
          <a:lstStyle>
            <a:lvl1pPr algn="r">
              <a:defRPr sz="1600">
                <a:solidFill>
                  <a:schemeClr val="tx2"/>
                </a:solidFill>
                <a:latin typeface="Rage Italic" pitchFamily="66" charset="0"/>
              </a:defRPr>
            </a:lvl1pPr>
          </a:lstStyle>
          <a:p>
            <a:fld id="{3853652D-B1DD-4A6B-B254-6093DC537132}"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043056"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12917" indent="-312917" algn="l" defTabSz="1043056" rtl="0" eaLnBrk="1" latinLnBrk="0" hangingPunct="1">
        <a:spcBef>
          <a:spcPct val="20000"/>
        </a:spcBef>
        <a:buClr>
          <a:schemeClr val="accent2"/>
        </a:buClr>
        <a:buSzPct val="85000"/>
        <a:buFont typeface="Brush Script MT" pitchFamily="66" charset="0"/>
        <a:buChar char="O"/>
        <a:defRPr sz="2700" kern="1200">
          <a:solidFill>
            <a:schemeClr val="tx1"/>
          </a:solidFill>
          <a:latin typeface="+mn-lt"/>
          <a:ea typeface="+mn-ea"/>
          <a:cs typeface="+mn-cs"/>
        </a:defRPr>
      </a:lvl1pPr>
      <a:lvl2pPr marL="730139" indent="-312917" algn="l" defTabSz="1043056" rtl="0" eaLnBrk="1" latinLnBrk="0" hangingPunct="1">
        <a:spcBef>
          <a:spcPct val="20000"/>
        </a:spcBef>
        <a:buClr>
          <a:schemeClr val="accent2"/>
        </a:buClr>
        <a:buSzPct val="85000"/>
        <a:buFont typeface="Brush Script MT" pitchFamily="66" charset="0"/>
        <a:buChar char="O"/>
        <a:defRPr sz="2500" kern="1200">
          <a:solidFill>
            <a:schemeClr val="tx1"/>
          </a:solidFill>
          <a:latin typeface="+mn-lt"/>
          <a:ea typeface="+mn-ea"/>
          <a:cs typeface="+mn-cs"/>
        </a:defRPr>
      </a:lvl2pPr>
      <a:lvl3pPr marL="1043056" indent="-260764" algn="l" defTabSz="1043056" rtl="0" eaLnBrk="1" latinLnBrk="0" hangingPunct="1">
        <a:spcBef>
          <a:spcPct val="20000"/>
        </a:spcBef>
        <a:buClr>
          <a:schemeClr val="accent2"/>
        </a:buClr>
        <a:buSzPct val="85000"/>
        <a:buFont typeface="Brush Script MT" pitchFamily="66" charset="0"/>
        <a:buChar char="O"/>
        <a:defRPr sz="2300" kern="1200">
          <a:solidFill>
            <a:schemeClr val="tx1"/>
          </a:solidFill>
          <a:latin typeface="+mn-lt"/>
          <a:ea typeface="+mn-ea"/>
          <a:cs typeface="+mn-cs"/>
        </a:defRPr>
      </a:lvl3pPr>
      <a:lvl4pPr marL="1460279" indent="-260764" algn="l" defTabSz="1043056" rtl="0" eaLnBrk="1" latinLnBrk="0" hangingPunct="1">
        <a:spcBef>
          <a:spcPct val="20000"/>
        </a:spcBef>
        <a:buClr>
          <a:schemeClr val="accent2"/>
        </a:buClr>
        <a:buSzPct val="85000"/>
        <a:buFont typeface="Brush Script MT" pitchFamily="66" charset="0"/>
        <a:buChar char="O"/>
        <a:defRPr sz="2100" kern="1200">
          <a:solidFill>
            <a:schemeClr val="tx1"/>
          </a:solidFill>
          <a:latin typeface="+mn-lt"/>
          <a:ea typeface="+mn-ea"/>
          <a:cs typeface="+mn-cs"/>
        </a:defRPr>
      </a:lvl4pPr>
      <a:lvl5pPr marL="1877501" indent="-260764" algn="l" defTabSz="1043056"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5pPr>
      <a:lvl6pPr marL="2294723" indent="-260764" algn="l" defTabSz="1043056"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6pPr>
      <a:lvl7pPr marL="2711946" indent="-260764" algn="l" defTabSz="1043056"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7pPr>
      <a:lvl8pPr marL="3129168" indent="-260764" algn="l" defTabSz="1043056"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8pPr>
      <a:lvl9pPr marL="3546391" indent="-260764" algn="l" defTabSz="1043056"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54212" y="612279"/>
            <a:ext cx="8928992" cy="6186309"/>
          </a:xfrm>
          <a:prstGeom prst="rect">
            <a:avLst/>
          </a:prstGeom>
          <a:noFill/>
        </p:spPr>
        <p:txBody>
          <a:bodyPr wrap="square" rtlCol="0">
            <a:spAutoFit/>
          </a:bodyPr>
          <a:lstStyle/>
          <a:p>
            <a:pPr algn="ctr"/>
            <a:r>
              <a:rPr lang="fr-FR" sz="5400" dirty="0">
                <a:latin typeface="Broadway" panose="04040905080B02020502" pitchFamily="82" charset="0"/>
              </a:rPr>
              <a:t>Réunion de rentrée</a:t>
            </a:r>
          </a:p>
          <a:p>
            <a:pPr algn="ctr"/>
            <a:r>
              <a:rPr lang="fr-FR" sz="5400" dirty="0">
                <a:latin typeface="Broadway" panose="04040905080B02020502" pitchFamily="82" charset="0"/>
              </a:rPr>
              <a:t>2017 – 2018</a:t>
            </a:r>
          </a:p>
          <a:p>
            <a:pPr algn="ctr"/>
            <a:endParaRPr lang="fr-FR" sz="6000" dirty="0">
              <a:latin typeface="Broadway" panose="04040905080B02020502" pitchFamily="82" charset="0"/>
            </a:endParaRPr>
          </a:p>
          <a:p>
            <a:pPr algn="ctr"/>
            <a:endParaRPr lang="fr-FR" sz="6000" dirty="0">
              <a:latin typeface="Broadway" panose="04040905080B02020502" pitchFamily="82" charset="0"/>
            </a:endParaRPr>
          </a:p>
          <a:p>
            <a:pPr algn="ctr"/>
            <a:endParaRPr lang="fr-FR" sz="6000" dirty="0">
              <a:latin typeface="Broadway" panose="04040905080B02020502" pitchFamily="82" charset="0"/>
            </a:endParaRPr>
          </a:p>
          <a:p>
            <a:pPr algn="ctr"/>
            <a:r>
              <a:rPr lang="fr-FR" sz="5400" dirty="0">
                <a:solidFill>
                  <a:srgbClr val="FFFF00"/>
                </a:solidFill>
                <a:latin typeface="Broadway" panose="04040905080B02020502" pitchFamily="82" charset="0"/>
              </a:rPr>
              <a:t>PS</a:t>
            </a:r>
            <a:r>
              <a:rPr lang="fr-FR" sz="5400" dirty="0">
                <a:latin typeface="Broadway" panose="04040905080B02020502" pitchFamily="82" charset="0"/>
              </a:rPr>
              <a:t> / </a:t>
            </a:r>
            <a:r>
              <a:rPr lang="fr-FR" sz="5400" dirty="0">
                <a:solidFill>
                  <a:srgbClr val="92D050"/>
                </a:solidFill>
                <a:latin typeface="Broadway" panose="04040905080B02020502" pitchFamily="82" charset="0"/>
              </a:rPr>
              <a:t>MS</a:t>
            </a:r>
            <a:r>
              <a:rPr lang="fr-FR" sz="5400" dirty="0">
                <a:latin typeface="Broadway" panose="04040905080B02020502" pitchFamily="82" charset="0"/>
              </a:rPr>
              <a:t> / </a:t>
            </a:r>
            <a:r>
              <a:rPr lang="fr-FR" sz="5400" dirty="0">
                <a:solidFill>
                  <a:srgbClr val="0070C0"/>
                </a:solidFill>
                <a:latin typeface="Broadway" panose="04040905080B02020502" pitchFamily="82" charset="0"/>
              </a:rPr>
              <a:t>GS</a:t>
            </a:r>
          </a:p>
          <a:p>
            <a:pPr algn="ctr"/>
            <a:r>
              <a:rPr lang="fr-FR" sz="4800" i="1" dirty="0">
                <a:solidFill>
                  <a:srgbClr val="FF0000"/>
                </a:solidFill>
                <a:latin typeface="Broadway" panose="04040905080B02020502" pitchFamily="82" charset="0"/>
              </a:rPr>
              <a:t>Classe de Mélanie</a:t>
            </a:r>
          </a:p>
        </p:txBody>
      </p:sp>
      <p:pic>
        <p:nvPicPr>
          <p:cNvPr id="4" name="Image 3">
            <a:extLst>
              <a:ext uri="{FF2B5EF4-FFF2-40B4-BE49-F238E27FC236}">
                <a16:creationId xmlns:a16="http://schemas.microsoft.com/office/drawing/2014/main" id="{4C82F020-6EE7-4277-A2EA-BEAAF80B2A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4492" y="2556495"/>
            <a:ext cx="3888432" cy="2187243"/>
          </a:xfrm>
          <a:prstGeom prst="rect">
            <a:avLst/>
          </a:prstGeom>
        </p:spPr>
      </p:pic>
    </p:spTree>
    <p:extLst>
      <p:ext uri="{BB962C8B-B14F-4D97-AF65-F5344CB8AC3E}">
        <p14:creationId xmlns:p14="http://schemas.microsoft.com/office/powerpoint/2010/main" val="436419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991804" y="684287"/>
            <a:ext cx="6781800" cy="1088571"/>
          </a:xfrm>
          <a:prstGeom prst="rect">
            <a:avLst/>
          </a:prstGeom>
        </p:spPr>
        <p:txBody>
          <a:bodyPr/>
          <a:lstStyle>
            <a:lvl1pPr algn="ctr" defTabSz="1043056" rtl="0" eaLnBrk="1" latinLnBrk="0" hangingPunct="1">
              <a:spcBef>
                <a:spcPct val="0"/>
              </a:spcBef>
              <a:buNone/>
              <a:defRPr sz="5000" kern="1200">
                <a:solidFill>
                  <a:schemeClr val="tx1"/>
                </a:solidFill>
                <a:latin typeface="+mj-lt"/>
                <a:ea typeface="+mj-ea"/>
                <a:cs typeface="+mj-cs"/>
              </a:defRPr>
            </a:lvl1pPr>
          </a:lstStyle>
          <a:p>
            <a:r>
              <a:rPr lang="fr-FR" dirty="0">
                <a:latin typeface="Broadway" panose="04040905080B02020502" pitchFamily="82" charset="0"/>
              </a:rPr>
              <a:t>Outils de l’élève</a:t>
            </a:r>
          </a:p>
        </p:txBody>
      </p:sp>
      <p:sp>
        <p:nvSpPr>
          <p:cNvPr id="3" name="ZoneTexte 2"/>
          <p:cNvSpPr txBox="1"/>
          <p:nvPr/>
        </p:nvSpPr>
        <p:spPr>
          <a:xfrm>
            <a:off x="1098228" y="1793297"/>
            <a:ext cx="8568952" cy="4801314"/>
          </a:xfrm>
          <a:prstGeom prst="rect">
            <a:avLst/>
          </a:prstGeom>
          <a:noFill/>
        </p:spPr>
        <p:txBody>
          <a:bodyPr wrap="square" rtlCol="0">
            <a:spAutoFit/>
          </a:bodyPr>
          <a:lstStyle/>
          <a:p>
            <a:pPr marL="457200" indent="-457200" algn="just">
              <a:buFont typeface="Wingdings" panose="05000000000000000000" pitchFamily="2" charset="2"/>
              <a:buChar char="Ø"/>
            </a:pPr>
            <a:r>
              <a:rPr lang="fr-FR" sz="2400" b="1" dirty="0">
                <a:latin typeface="Candara" panose="020E0502030303020204" pitchFamily="34" charset="0"/>
                <a:ea typeface="Script Ecole 2" panose="02000400000000000000" pitchFamily="2" charset="0"/>
              </a:rPr>
              <a:t>Cahier de liaison </a:t>
            </a:r>
            <a:r>
              <a:rPr lang="fr-FR" sz="2000" i="1" dirty="0">
                <a:latin typeface="Candara" panose="020E0502030303020204" pitchFamily="34" charset="0"/>
                <a:ea typeface="Script Ecole 2" panose="02000400000000000000" pitchFamily="2" charset="0"/>
              </a:rPr>
              <a:t>(à signer et à ramener à l’école tous les jours)</a:t>
            </a:r>
          </a:p>
          <a:p>
            <a:pPr algn="just"/>
            <a:endParaRPr lang="fr-FR" sz="1800" dirty="0">
              <a:latin typeface="Candara" panose="020E0502030303020204" pitchFamily="34" charset="0"/>
              <a:ea typeface="Script Ecole 2" panose="02000400000000000000" pitchFamily="2" charset="0"/>
            </a:endParaRPr>
          </a:p>
          <a:p>
            <a:pPr marL="457200" indent="-457200" algn="just">
              <a:buFont typeface="Wingdings" panose="05000000000000000000" pitchFamily="2" charset="2"/>
              <a:buChar char="Ø"/>
            </a:pPr>
            <a:r>
              <a:rPr lang="fr-FR" sz="2400" b="1" dirty="0">
                <a:latin typeface="Candara" panose="020E0502030303020204" pitchFamily="34" charset="0"/>
                <a:ea typeface="Script Ecole 2" panose="02000400000000000000" pitchFamily="2" charset="0"/>
              </a:rPr>
              <a:t>Cahier de dessin</a:t>
            </a:r>
          </a:p>
          <a:p>
            <a:pPr marL="457200" indent="-457200" algn="just">
              <a:buFont typeface="Wingdings" panose="05000000000000000000" pitchFamily="2" charset="2"/>
              <a:buChar char="Ø"/>
            </a:pPr>
            <a:endParaRPr lang="fr-FR" sz="1800" dirty="0">
              <a:latin typeface="Candara" panose="020E0502030303020204" pitchFamily="34" charset="0"/>
              <a:ea typeface="Script Ecole 2" panose="02000400000000000000" pitchFamily="2" charset="0"/>
            </a:endParaRPr>
          </a:p>
          <a:p>
            <a:pPr marL="457200" indent="-457200" algn="just">
              <a:buFont typeface="Wingdings" panose="05000000000000000000" pitchFamily="2" charset="2"/>
              <a:buChar char="Ø"/>
            </a:pPr>
            <a:r>
              <a:rPr lang="fr-FR" sz="2400" b="1" dirty="0">
                <a:latin typeface="Candara" panose="020E0502030303020204" pitchFamily="34" charset="0"/>
                <a:ea typeface="Script Ecole 2" panose="02000400000000000000" pitchFamily="2" charset="0"/>
              </a:rPr>
              <a:t>Cahier d’écriture</a:t>
            </a:r>
          </a:p>
          <a:p>
            <a:pPr marL="457200" indent="-457200" algn="just">
              <a:buFont typeface="Wingdings" panose="05000000000000000000" pitchFamily="2" charset="2"/>
              <a:buChar char="Ø"/>
            </a:pPr>
            <a:endParaRPr lang="fr-FR" sz="1800" dirty="0">
              <a:latin typeface="Candara" panose="020E0502030303020204" pitchFamily="34" charset="0"/>
              <a:ea typeface="Script Ecole 2" panose="02000400000000000000" pitchFamily="2" charset="0"/>
            </a:endParaRPr>
          </a:p>
          <a:p>
            <a:pPr marL="457200" indent="-457200" algn="just">
              <a:buFont typeface="Wingdings" panose="05000000000000000000" pitchFamily="2" charset="2"/>
              <a:buChar char="Ø"/>
            </a:pPr>
            <a:r>
              <a:rPr lang="fr-FR" sz="2400" b="1" dirty="0">
                <a:latin typeface="Candara" panose="020E0502030303020204" pitchFamily="34" charset="0"/>
                <a:ea typeface="Script Ecole 2" panose="02000400000000000000" pitchFamily="2" charset="0"/>
              </a:rPr>
              <a:t>Classeur de parcours culturel </a:t>
            </a:r>
            <a:r>
              <a:rPr lang="fr-FR" sz="2000" i="1" dirty="0">
                <a:latin typeface="Candara" panose="020E0502030303020204" pitchFamily="34" charset="0"/>
                <a:ea typeface="Script Ecole 2" panose="02000400000000000000" pitchFamily="2" charset="0"/>
              </a:rPr>
              <a:t>(qui suivra l’enfant tout au long de sa scolarité)</a:t>
            </a:r>
          </a:p>
          <a:p>
            <a:pPr marL="457200" indent="-457200" algn="just">
              <a:buFont typeface="Wingdings" panose="05000000000000000000" pitchFamily="2" charset="2"/>
              <a:buChar char="Ø"/>
            </a:pPr>
            <a:endParaRPr lang="fr-FR" sz="1800" dirty="0">
              <a:latin typeface="Candara" panose="020E0502030303020204" pitchFamily="34" charset="0"/>
              <a:ea typeface="Script Ecole 2" panose="02000400000000000000" pitchFamily="2" charset="0"/>
            </a:endParaRPr>
          </a:p>
          <a:p>
            <a:pPr marL="457200" indent="-457200" algn="just">
              <a:buFont typeface="Wingdings" panose="05000000000000000000" pitchFamily="2" charset="2"/>
              <a:buChar char="Ø"/>
            </a:pPr>
            <a:r>
              <a:rPr lang="fr-FR" sz="2400" b="1" dirty="0">
                <a:latin typeface="Candara" panose="020E0502030303020204" pitchFamily="34" charset="0"/>
                <a:ea typeface="Script Ecole 2" panose="02000400000000000000" pitchFamily="2" charset="0"/>
              </a:rPr>
              <a:t>Valise de vie </a:t>
            </a:r>
            <a:r>
              <a:rPr lang="fr-FR" sz="2400" dirty="0">
                <a:latin typeface="Candara" panose="020E0502030303020204" pitchFamily="34" charset="0"/>
                <a:ea typeface="Script Ecole 2" panose="02000400000000000000" pitchFamily="2" charset="0"/>
              </a:rPr>
              <a:t>contenant les bilans hebdomadaires, chants et comptines, </a:t>
            </a:r>
            <a:r>
              <a:rPr lang="fr-FR" sz="2400" i="1" dirty="0">
                <a:latin typeface="Candara" panose="020E0502030303020204" pitchFamily="34" charset="0"/>
                <a:ea typeface="Script Ecole 2" panose="02000400000000000000" pitchFamily="2" charset="0"/>
              </a:rPr>
              <a:t>… </a:t>
            </a:r>
            <a:r>
              <a:rPr lang="fr-FR" sz="2000" i="1" dirty="0">
                <a:latin typeface="Candara" panose="020E0502030303020204" pitchFamily="34" charset="0"/>
                <a:ea typeface="Script Ecole 2" panose="02000400000000000000" pitchFamily="2" charset="0"/>
              </a:rPr>
              <a:t>(qui pourra être emmenée chaque soir par un enfant)</a:t>
            </a:r>
          </a:p>
          <a:p>
            <a:pPr algn="just"/>
            <a:r>
              <a:rPr lang="fr-FR" sz="2000" dirty="0">
                <a:latin typeface="Candara" panose="020E0502030303020204" pitchFamily="34" charset="0"/>
                <a:ea typeface="Script Ecole 2" panose="02000400000000000000" pitchFamily="2" charset="0"/>
              </a:rPr>
              <a:t>        Par souci écologique, le blog remplace le traditionnel cahier de vie.</a:t>
            </a:r>
          </a:p>
          <a:p>
            <a:pPr marL="457200" indent="-457200" algn="just">
              <a:buFont typeface="Wingdings" panose="05000000000000000000" pitchFamily="2" charset="2"/>
              <a:buChar char="Ø"/>
            </a:pPr>
            <a:endParaRPr lang="fr-FR" sz="1800" i="1" dirty="0">
              <a:latin typeface="Candara" panose="020E0502030303020204" pitchFamily="34" charset="0"/>
              <a:ea typeface="Script Ecole 2" panose="02000400000000000000" pitchFamily="2" charset="0"/>
            </a:endParaRPr>
          </a:p>
          <a:p>
            <a:pPr marL="457200" indent="-457200" algn="just">
              <a:buFont typeface="Wingdings" panose="05000000000000000000" pitchFamily="2" charset="2"/>
              <a:buChar char="Ø"/>
            </a:pPr>
            <a:r>
              <a:rPr lang="fr-FR" sz="2400" b="1" dirty="0">
                <a:latin typeface="Candara" panose="020E0502030303020204" pitchFamily="34" charset="0"/>
                <a:ea typeface="Script Ecole 2" panose="02000400000000000000" pitchFamily="2" charset="0"/>
              </a:rPr>
              <a:t>Sacs à albums </a:t>
            </a:r>
            <a:r>
              <a:rPr lang="fr-FR" sz="2000" i="1" dirty="0">
                <a:latin typeface="Candara" panose="020E0502030303020204" pitchFamily="34" charset="0"/>
                <a:ea typeface="Script Ecole 2" panose="02000400000000000000" pitchFamily="2" charset="0"/>
              </a:rPr>
              <a:t>(empruntés et rapportés à l’école chaque jeudi)</a:t>
            </a:r>
          </a:p>
        </p:txBody>
      </p:sp>
    </p:spTree>
    <p:extLst>
      <p:ext uri="{BB962C8B-B14F-4D97-AF65-F5344CB8AC3E}">
        <p14:creationId xmlns:p14="http://schemas.microsoft.com/office/powerpoint/2010/main" val="531413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962324" y="900311"/>
            <a:ext cx="6781800" cy="1088571"/>
          </a:xfrm>
          <a:prstGeom prst="rect">
            <a:avLst/>
          </a:prstGeom>
        </p:spPr>
        <p:txBody>
          <a:bodyPr/>
          <a:lstStyle>
            <a:lvl1pPr algn="ctr" defTabSz="1043056" rtl="0" eaLnBrk="1" latinLnBrk="0" hangingPunct="1">
              <a:spcBef>
                <a:spcPct val="0"/>
              </a:spcBef>
              <a:buNone/>
              <a:defRPr sz="5000" kern="1200">
                <a:solidFill>
                  <a:schemeClr val="tx1"/>
                </a:solidFill>
                <a:latin typeface="+mj-lt"/>
                <a:ea typeface="+mj-ea"/>
                <a:cs typeface="+mj-cs"/>
              </a:defRPr>
            </a:lvl1pPr>
          </a:lstStyle>
          <a:p>
            <a:r>
              <a:rPr lang="fr-FR" dirty="0">
                <a:latin typeface="Broadway" panose="04040905080B02020502" pitchFamily="82" charset="0"/>
              </a:rPr>
              <a:t>Livret / évaluation</a:t>
            </a:r>
          </a:p>
        </p:txBody>
      </p:sp>
      <p:sp>
        <p:nvSpPr>
          <p:cNvPr id="3" name="Rectangle 2">
            <a:extLst>
              <a:ext uri="{FF2B5EF4-FFF2-40B4-BE49-F238E27FC236}">
                <a16:creationId xmlns:a16="http://schemas.microsoft.com/office/drawing/2014/main" id="{ADD74F21-3426-43E1-B094-33C870C0947F}"/>
              </a:ext>
            </a:extLst>
          </p:cNvPr>
          <p:cNvSpPr/>
          <p:nvPr/>
        </p:nvSpPr>
        <p:spPr>
          <a:xfrm>
            <a:off x="960736" y="2268463"/>
            <a:ext cx="8784976" cy="5262979"/>
          </a:xfrm>
          <a:prstGeom prst="rect">
            <a:avLst/>
          </a:prstGeom>
        </p:spPr>
        <p:txBody>
          <a:bodyPr wrap="square">
            <a:spAutoFit/>
          </a:bodyPr>
          <a:lstStyle/>
          <a:p>
            <a:pPr marL="457200" indent="-457200" algn="just">
              <a:buFont typeface="Wingdings" panose="05000000000000000000" pitchFamily="2" charset="2"/>
              <a:buChar char="Ø"/>
            </a:pPr>
            <a:r>
              <a:rPr lang="fr-FR" sz="2400" dirty="0">
                <a:latin typeface="Script Ecole 2" panose="02000400000000000000" pitchFamily="2" charset="0"/>
                <a:ea typeface="Script Ecole 2" panose="02000400000000000000" pitchFamily="2" charset="0"/>
              </a:rPr>
              <a:t>Evaluation continue par la maîtresse, sous forme de tableaux, de grilles d’observables.</a:t>
            </a:r>
          </a:p>
          <a:p>
            <a:pPr marL="457200" indent="-457200" algn="just">
              <a:buFont typeface="Wingdings" panose="05000000000000000000" pitchFamily="2" charset="2"/>
              <a:buChar char="Ø"/>
            </a:pPr>
            <a:endParaRPr lang="fr-FR" sz="2400" dirty="0">
              <a:latin typeface="Script Ecole 2" panose="02000400000000000000" pitchFamily="2" charset="0"/>
              <a:ea typeface="Script Ecole 2" panose="02000400000000000000" pitchFamily="2" charset="0"/>
            </a:endParaRPr>
          </a:p>
          <a:p>
            <a:pPr marL="457200" indent="-457200" algn="just">
              <a:buFont typeface="Wingdings" panose="05000000000000000000" pitchFamily="2" charset="2"/>
              <a:buChar char="Ø"/>
            </a:pPr>
            <a:r>
              <a:rPr lang="fr-FR" sz="2400" dirty="0">
                <a:latin typeface="Script Ecole 2" panose="02000400000000000000" pitchFamily="2" charset="0"/>
                <a:ea typeface="Script Ecole 2" panose="02000400000000000000" pitchFamily="2" charset="0"/>
              </a:rPr>
              <a:t>Evaluations formatives en février avec mise à disposition du cahier de progrès (complété par l’enfant et qui le suivra tout au long de sa scolarité maternelle) et rencontre avec les parents.</a:t>
            </a:r>
          </a:p>
          <a:p>
            <a:pPr marL="457200" indent="-457200" algn="just">
              <a:buFont typeface="Wingdings" panose="05000000000000000000" pitchFamily="2" charset="2"/>
              <a:buChar char="Ø"/>
            </a:pPr>
            <a:endParaRPr lang="fr-FR" sz="2400" dirty="0">
              <a:latin typeface="Script Ecole 2" panose="02000400000000000000" pitchFamily="2" charset="0"/>
              <a:ea typeface="Script Ecole 2" panose="02000400000000000000" pitchFamily="2" charset="0"/>
            </a:endParaRPr>
          </a:p>
          <a:p>
            <a:pPr marL="457200" indent="-457200" algn="just">
              <a:buFont typeface="Wingdings" panose="05000000000000000000" pitchFamily="2" charset="2"/>
              <a:buChar char="Ø"/>
            </a:pPr>
            <a:r>
              <a:rPr lang="fr-FR" sz="2400" dirty="0">
                <a:latin typeface="Script Ecole 2" panose="02000400000000000000" pitchFamily="2" charset="0"/>
                <a:ea typeface="Script Ecole 2" panose="02000400000000000000" pitchFamily="2" charset="0"/>
              </a:rPr>
              <a:t>Evaluation sommative en juin avec mise à disposition du cahier de progrès et rencontre possible avec les parents.</a:t>
            </a:r>
          </a:p>
          <a:p>
            <a:pPr marL="457200" indent="-457200" algn="just">
              <a:buFont typeface="Wingdings" panose="05000000000000000000" pitchFamily="2" charset="2"/>
              <a:buChar char="Ø"/>
            </a:pPr>
            <a:endParaRPr lang="fr-FR" sz="2400" dirty="0">
              <a:latin typeface="Script Ecole 2" panose="02000400000000000000" pitchFamily="2" charset="0"/>
              <a:ea typeface="Script Ecole 2" panose="02000400000000000000" pitchFamily="2" charset="0"/>
            </a:endParaRPr>
          </a:p>
          <a:p>
            <a:pPr marL="457200" indent="-457200" algn="just">
              <a:buFont typeface="Wingdings" panose="05000000000000000000" pitchFamily="2" charset="2"/>
              <a:buChar char="Ø"/>
            </a:pPr>
            <a:r>
              <a:rPr lang="fr-FR" sz="2400" dirty="0">
                <a:latin typeface="Script Ecole 2" panose="02000400000000000000" pitchFamily="2" charset="0"/>
                <a:ea typeface="Script Ecole 2" panose="02000400000000000000" pitchFamily="2" charset="0"/>
              </a:rPr>
              <a:t>Dans l’année, deux évaluations du RASED pour les GS.</a:t>
            </a:r>
          </a:p>
          <a:p>
            <a:pPr marL="457200" indent="-457200" algn="just">
              <a:buFont typeface="Wingdings" panose="05000000000000000000" pitchFamily="2" charset="2"/>
              <a:buChar char="Ø"/>
            </a:pPr>
            <a:endParaRPr lang="fr-FR" sz="2400" dirty="0">
              <a:latin typeface="Script Ecole 2" panose="02000400000000000000" pitchFamily="2" charset="0"/>
              <a:ea typeface="Script Ecole 2" panose="02000400000000000000" pitchFamily="2" charset="0"/>
            </a:endParaRPr>
          </a:p>
          <a:p>
            <a:pPr marL="457200" indent="-457200" algn="just">
              <a:buFont typeface="Wingdings" panose="05000000000000000000" pitchFamily="2" charset="2"/>
              <a:buChar char="Ø"/>
            </a:pPr>
            <a:endParaRPr lang="fr-FR" sz="2400" dirty="0">
              <a:latin typeface="Script Ecole 2" panose="02000400000000000000" pitchFamily="2" charset="0"/>
              <a:ea typeface="Script Ecole 2" panose="02000400000000000000" pitchFamily="2" charset="0"/>
            </a:endParaRPr>
          </a:p>
          <a:p>
            <a:pPr marL="457200" indent="-457200" algn="just">
              <a:buFont typeface="Wingdings" panose="05000000000000000000" pitchFamily="2" charset="2"/>
              <a:buChar char="Ø"/>
            </a:pPr>
            <a:endParaRPr lang="fr-FR" sz="2400" dirty="0">
              <a:latin typeface="Script Ecole 2" panose="02000400000000000000" pitchFamily="2" charset="0"/>
              <a:ea typeface="Script Ecole 2" panose="02000400000000000000" pitchFamily="2" charset="0"/>
            </a:endParaRPr>
          </a:p>
        </p:txBody>
      </p:sp>
    </p:spTree>
    <p:extLst>
      <p:ext uri="{BB962C8B-B14F-4D97-AF65-F5344CB8AC3E}">
        <p14:creationId xmlns:p14="http://schemas.microsoft.com/office/powerpoint/2010/main" val="3188032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106340" y="684287"/>
            <a:ext cx="6781800" cy="1088571"/>
          </a:xfrm>
          <a:prstGeom prst="rect">
            <a:avLst/>
          </a:prstGeom>
        </p:spPr>
        <p:txBody>
          <a:bodyPr/>
          <a:lstStyle>
            <a:lvl1pPr algn="ctr" defTabSz="1043056" rtl="0" eaLnBrk="1" latinLnBrk="0" hangingPunct="1">
              <a:spcBef>
                <a:spcPct val="0"/>
              </a:spcBef>
              <a:buNone/>
              <a:defRPr sz="5000" kern="1200">
                <a:solidFill>
                  <a:schemeClr val="tx1"/>
                </a:solidFill>
                <a:latin typeface="+mj-lt"/>
                <a:ea typeface="+mj-ea"/>
                <a:cs typeface="+mj-cs"/>
              </a:defRPr>
            </a:lvl1pPr>
          </a:lstStyle>
          <a:p>
            <a:r>
              <a:rPr lang="fr-FR" dirty="0">
                <a:latin typeface="Broadway" panose="04040905080B02020502" pitchFamily="82" charset="0"/>
              </a:rPr>
              <a:t>Projets de l’année</a:t>
            </a:r>
          </a:p>
        </p:txBody>
      </p:sp>
      <p:sp>
        <p:nvSpPr>
          <p:cNvPr id="3" name="Rectangle 2"/>
          <p:cNvSpPr/>
          <p:nvPr/>
        </p:nvSpPr>
        <p:spPr>
          <a:xfrm>
            <a:off x="954212" y="1620391"/>
            <a:ext cx="8784976" cy="5139869"/>
          </a:xfrm>
          <a:prstGeom prst="rect">
            <a:avLst/>
          </a:prstGeom>
        </p:spPr>
        <p:txBody>
          <a:bodyPr wrap="square">
            <a:spAutoFit/>
          </a:bodyPr>
          <a:lstStyle/>
          <a:p>
            <a:pPr marL="457200" indent="-457200" algn="just">
              <a:buFont typeface="Wingdings" panose="05000000000000000000" pitchFamily="2" charset="2"/>
              <a:buChar char="Ø"/>
            </a:pPr>
            <a:r>
              <a:rPr lang="fr-FR" sz="2400" dirty="0">
                <a:latin typeface="Candara" panose="020E0502030303020204" pitchFamily="34" charset="0"/>
                <a:ea typeface="Script Ecole 2" panose="02000400000000000000" pitchFamily="2" charset="0"/>
              </a:rPr>
              <a:t>Les animaux de la ferme : </a:t>
            </a:r>
          </a:p>
          <a:p>
            <a:pPr marL="457200" indent="-457200" algn="just">
              <a:buFontTx/>
              <a:buChar char="-"/>
            </a:pPr>
            <a:r>
              <a:rPr lang="fr-FR" sz="2000" i="1" dirty="0">
                <a:latin typeface="Candara" panose="020E0502030303020204" pitchFamily="34" charset="0"/>
                <a:ea typeface="Script Ecole 2" panose="02000400000000000000" pitchFamily="2" charset="0"/>
              </a:rPr>
              <a:t>Visite d’une ferme pédagogique le </a:t>
            </a:r>
            <a:r>
              <a:rPr lang="fr-FR" sz="2000" b="1" i="1" u="sng" dirty="0">
                <a:latin typeface="Candara" panose="020E0502030303020204" pitchFamily="34" charset="0"/>
                <a:ea typeface="Script Ecole 2" panose="02000400000000000000" pitchFamily="2" charset="0"/>
              </a:rPr>
              <a:t>jeudi 19 octobre</a:t>
            </a:r>
            <a:r>
              <a:rPr lang="fr-FR" sz="2000" b="1" i="1" dirty="0">
                <a:latin typeface="Candara" panose="020E0502030303020204" pitchFamily="34" charset="0"/>
                <a:ea typeface="Script Ecole 2" panose="02000400000000000000" pitchFamily="2" charset="0"/>
              </a:rPr>
              <a:t> </a:t>
            </a:r>
            <a:r>
              <a:rPr lang="fr-FR" sz="2000" i="1" dirty="0">
                <a:latin typeface="Candara" panose="020E0502030303020204" pitchFamily="34" charset="0"/>
                <a:ea typeface="Script Ecole 2" panose="02000400000000000000" pitchFamily="2" charset="0"/>
              </a:rPr>
              <a:t>pour les MS/GS.</a:t>
            </a:r>
          </a:p>
          <a:p>
            <a:pPr marL="457200" indent="-457200" algn="just">
              <a:buFontTx/>
              <a:buChar char="-"/>
            </a:pPr>
            <a:r>
              <a:rPr lang="fr-FR" sz="2000" i="1" dirty="0">
                <a:latin typeface="Candara" panose="020E0502030303020204" pitchFamily="34" charset="0"/>
                <a:ea typeface="Script Ecole 2" panose="02000400000000000000" pitchFamily="2" charset="0"/>
              </a:rPr>
              <a:t>Visite d’une ferme proche pour les PS au cours de cette période.</a:t>
            </a:r>
          </a:p>
          <a:p>
            <a:pPr marL="457200" indent="-457200" algn="just">
              <a:buFont typeface="Wingdings" panose="05000000000000000000" pitchFamily="2" charset="2"/>
              <a:buChar char="Ø"/>
            </a:pPr>
            <a:r>
              <a:rPr lang="fr-FR" sz="2400" dirty="0">
                <a:latin typeface="Candara" panose="020E0502030303020204" pitchFamily="34" charset="0"/>
                <a:ea typeface="Script Ecole 2" panose="02000400000000000000" pitchFamily="2" charset="0"/>
              </a:rPr>
              <a:t>Le voyage.</a:t>
            </a:r>
          </a:p>
          <a:p>
            <a:pPr marL="457200" indent="-457200" algn="just">
              <a:buFont typeface="Wingdings" panose="05000000000000000000" pitchFamily="2" charset="2"/>
              <a:buChar char="Ø"/>
            </a:pPr>
            <a:r>
              <a:rPr lang="fr-FR" sz="2400" dirty="0">
                <a:latin typeface="Candara" panose="020E0502030303020204" pitchFamily="34" charset="0"/>
                <a:ea typeface="Script Ecole 2" panose="02000400000000000000" pitchFamily="2" charset="0"/>
              </a:rPr>
              <a:t>Les 5 sens, le corps humain, la santé et la sécurité. </a:t>
            </a:r>
          </a:p>
          <a:p>
            <a:pPr algn="just"/>
            <a:r>
              <a:rPr lang="fr-FR" sz="2000" i="1" dirty="0">
                <a:latin typeface="Candara" panose="020E0502030303020204" pitchFamily="34" charset="0"/>
                <a:ea typeface="Script Ecole 2" panose="02000400000000000000" pitchFamily="2" charset="0"/>
              </a:rPr>
              <a:t>        -&gt; exercices de sécurité.</a:t>
            </a:r>
          </a:p>
          <a:p>
            <a:pPr marL="457200" indent="-457200" algn="just">
              <a:buFont typeface="Wingdings" panose="05000000000000000000" pitchFamily="2" charset="2"/>
              <a:buChar char="Ø"/>
            </a:pPr>
            <a:endParaRPr lang="fr-FR" sz="1400" dirty="0">
              <a:latin typeface="Candara" panose="020E0502030303020204" pitchFamily="34" charset="0"/>
              <a:ea typeface="Script Ecole 2" panose="02000400000000000000" pitchFamily="2" charset="0"/>
            </a:endParaRPr>
          </a:p>
          <a:p>
            <a:pPr marL="457200" indent="-457200" algn="just">
              <a:buFont typeface="Wingdings" panose="05000000000000000000" pitchFamily="2" charset="2"/>
              <a:buChar char="Ø"/>
            </a:pPr>
            <a:r>
              <a:rPr lang="fr-FR" sz="2400" dirty="0">
                <a:latin typeface="Candara" panose="020E0502030303020204" pitchFamily="34" charset="0"/>
                <a:ea typeface="Script Ecole 2" panose="02000400000000000000" pitchFamily="2" charset="0"/>
              </a:rPr>
              <a:t>Jardinage et travail sur les fruits, légumes, saveurs, …</a:t>
            </a:r>
          </a:p>
          <a:p>
            <a:pPr algn="just"/>
            <a:r>
              <a:rPr lang="fr-FR" sz="2000" i="1" dirty="0">
                <a:latin typeface="Candara" panose="020E0502030303020204" pitchFamily="34" charset="0"/>
                <a:ea typeface="Script Ecole 2" panose="02000400000000000000" pitchFamily="2" charset="0"/>
              </a:rPr>
              <a:t>        -&gt; </a:t>
            </a:r>
            <a:r>
              <a:rPr lang="fr-FR" sz="2000" i="1" dirty="0" err="1">
                <a:latin typeface="Candara" panose="020E0502030303020204" pitchFamily="34" charset="0"/>
                <a:ea typeface="Script Ecole 2" panose="02000400000000000000" pitchFamily="2" charset="0"/>
              </a:rPr>
              <a:t>petit-déjeuners</a:t>
            </a:r>
            <a:r>
              <a:rPr lang="fr-FR" sz="2000" i="1" dirty="0">
                <a:latin typeface="Candara" panose="020E0502030303020204" pitchFamily="34" charset="0"/>
                <a:ea typeface="Script Ecole 2" panose="02000400000000000000" pitchFamily="2" charset="0"/>
              </a:rPr>
              <a:t> à l’école.</a:t>
            </a:r>
            <a:endParaRPr lang="fr-FR" sz="2000" dirty="0">
              <a:latin typeface="Candara" panose="020E0502030303020204" pitchFamily="34" charset="0"/>
              <a:ea typeface="Script Ecole 2" panose="02000400000000000000" pitchFamily="2" charset="0"/>
            </a:endParaRPr>
          </a:p>
          <a:p>
            <a:pPr marL="457200" indent="-457200" algn="just">
              <a:buFont typeface="Wingdings" panose="05000000000000000000" pitchFamily="2" charset="2"/>
              <a:buChar char="Ø"/>
            </a:pPr>
            <a:endParaRPr lang="fr-FR" sz="1400" dirty="0">
              <a:latin typeface="Candara" panose="020E0502030303020204" pitchFamily="34" charset="0"/>
              <a:ea typeface="Script Ecole 2" panose="02000400000000000000" pitchFamily="2" charset="0"/>
            </a:endParaRPr>
          </a:p>
          <a:p>
            <a:pPr marL="457200" indent="-457200" algn="just">
              <a:buFont typeface="Wingdings" panose="05000000000000000000" pitchFamily="2" charset="2"/>
              <a:buChar char="Ø"/>
            </a:pPr>
            <a:r>
              <a:rPr lang="fr-FR" sz="2400" dirty="0">
                <a:latin typeface="Candara" panose="020E0502030303020204" pitchFamily="34" charset="0"/>
                <a:ea typeface="Script Ecole 2" panose="02000400000000000000" pitchFamily="2" charset="0"/>
              </a:rPr>
              <a:t>Culture : </a:t>
            </a:r>
            <a:r>
              <a:rPr lang="fr-FR" sz="2000" dirty="0">
                <a:latin typeface="Candara" panose="020E0502030303020204" pitchFamily="34" charset="0"/>
                <a:ea typeface="Script Ecole 2" panose="02000400000000000000" pitchFamily="2" charset="0"/>
              </a:rPr>
              <a:t>sorties à la médiathèque, spectacles ODC, cinéma.</a:t>
            </a:r>
          </a:p>
          <a:p>
            <a:pPr marL="457200" indent="-457200" algn="just">
              <a:buFont typeface="Wingdings" panose="05000000000000000000" pitchFamily="2" charset="2"/>
              <a:buChar char="Ø"/>
            </a:pPr>
            <a:endParaRPr lang="fr-FR" sz="1400" dirty="0">
              <a:latin typeface="Candara" panose="020E0502030303020204" pitchFamily="34" charset="0"/>
              <a:ea typeface="Script Ecole 2" panose="02000400000000000000" pitchFamily="2" charset="0"/>
            </a:endParaRPr>
          </a:p>
          <a:p>
            <a:pPr marL="457200" indent="-457200" algn="just">
              <a:buFont typeface="Wingdings" panose="05000000000000000000" pitchFamily="2" charset="2"/>
              <a:buChar char="Ø"/>
            </a:pPr>
            <a:r>
              <a:rPr lang="fr-FR" sz="2400" dirty="0">
                <a:latin typeface="Candara" panose="020E0502030303020204" pitchFamily="34" charset="0"/>
                <a:ea typeface="Script Ecole 2" panose="02000400000000000000" pitchFamily="2" charset="0"/>
              </a:rPr>
              <a:t>Liaison GS/CP.</a:t>
            </a:r>
          </a:p>
          <a:p>
            <a:pPr marL="457200" indent="-457200" algn="just">
              <a:buFont typeface="Wingdings" panose="05000000000000000000" pitchFamily="2" charset="2"/>
              <a:buChar char="Ø"/>
            </a:pPr>
            <a:endParaRPr lang="fr-FR" sz="1400" dirty="0">
              <a:latin typeface="Candara" panose="020E0502030303020204" pitchFamily="34" charset="0"/>
              <a:ea typeface="Script Ecole 2" panose="02000400000000000000" pitchFamily="2" charset="0"/>
            </a:endParaRPr>
          </a:p>
          <a:p>
            <a:pPr marL="457200" indent="-457200" algn="just">
              <a:buFont typeface="Wingdings" panose="05000000000000000000" pitchFamily="2" charset="2"/>
              <a:buChar char="Ø"/>
            </a:pPr>
            <a:r>
              <a:rPr lang="fr-FR" sz="2400" dirty="0">
                <a:latin typeface="Candara" panose="020E0502030303020204" pitchFamily="34" charset="0"/>
                <a:ea typeface="Script Ecole 2" panose="02000400000000000000" pitchFamily="2" charset="0"/>
              </a:rPr>
              <a:t>Les parents sont toujours invités à venir cuisiner les gâteaux pour les anniversaires de leurs enfants </a:t>
            </a:r>
            <a:r>
              <a:rPr lang="fr-FR" sz="2000" i="1" dirty="0">
                <a:latin typeface="Candara" panose="020E0502030303020204" pitchFamily="34" charset="0"/>
                <a:ea typeface="Script Ecole 2" panose="02000400000000000000" pitchFamily="2" charset="0"/>
              </a:rPr>
              <a:t>(fêtés une fois par mois)</a:t>
            </a:r>
            <a:r>
              <a:rPr lang="fr-FR" sz="2400" i="1" dirty="0">
                <a:latin typeface="Candara" panose="020E0502030303020204" pitchFamily="34" charset="0"/>
                <a:ea typeface="Script Ecole 2" panose="02000400000000000000" pitchFamily="2" charset="0"/>
              </a:rPr>
              <a:t>.</a:t>
            </a:r>
          </a:p>
        </p:txBody>
      </p:sp>
    </p:spTree>
    <p:extLst>
      <p:ext uri="{BB962C8B-B14F-4D97-AF65-F5344CB8AC3E}">
        <p14:creationId xmlns:p14="http://schemas.microsoft.com/office/powerpoint/2010/main" val="920705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955800" y="740625"/>
            <a:ext cx="6781800" cy="1088571"/>
          </a:xfrm>
          <a:prstGeom prst="rect">
            <a:avLst/>
          </a:prstGeom>
        </p:spPr>
        <p:txBody>
          <a:bodyPr/>
          <a:lstStyle>
            <a:lvl1pPr algn="ctr" defTabSz="1043056" rtl="0" eaLnBrk="1" latinLnBrk="0" hangingPunct="1">
              <a:spcBef>
                <a:spcPct val="0"/>
              </a:spcBef>
              <a:buNone/>
              <a:defRPr sz="5000" kern="1200">
                <a:solidFill>
                  <a:schemeClr val="tx1"/>
                </a:solidFill>
                <a:latin typeface="+mj-lt"/>
                <a:ea typeface="+mj-ea"/>
                <a:cs typeface="+mj-cs"/>
              </a:defRPr>
            </a:lvl1pPr>
          </a:lstStyle>
          <a:p>
            <a:r>
              <a:rPr lang="fr-FR" dirty="0">
                <a:latin typeface="Broadway" panose="04040905080B02020502" pitchFamily="82" charset="0"/>
              </a:rPr>
              <a:t>Les programmes</a:t>
            </a:r>
          </a:p>
        </p:txBody>
      </p:sp>
      <p:sp>
        <p:nvSpPr>
          <p:cNvPr id="3" name="Rectangle 2"/>
          <p:cNvSpPr/>
          <p:nvPr/>
        </p:nvSpPr>
        <p:spPr>
          <a:xfrm>
            <a:off x="1026220" y="1858621"/>
            <a:ext cx="8640960" cy="4585871"/>
          </a:xfrm>
          <a:prstGeom prst="rect">
            <a:avLst/>
          </a:prstGeom>
        </p:spPr>
        <p:txBody>
          <a:bodyPr wrap="square">
            <a:spAutoFit/>
          </a:bodyPr>
          <a:lstStyle/>
          <a:p>
            <a:pPr marL="457200" indent="-457200" algn="just">
              <a:buFont typeface="Wingdings" panose="05000000000000000000" pitchFamily="2" charset="2"/>
              <a:buChar char="Ø"/>
            </a:pPr>
            <a:r>
              <a:rPr lang="fr-FR" sz="2400" dirty="0">
                <a:latin typeface="Candara" panose="020E0502030303020204" pitchFamily="34" charset="0"/>
                <a:ea typeface="Script Ecole 2" panose="02000400000000000000" pitchFamily="2" charset="0"/>
              </a:rPr>
              <a:t>De nouveaux programmes en 2015, se structurant autour de cinq domaines d’apprentissage :</a:t>
            </a:r>
          </a:p>
          <a:p>
            <a:pPr marL="342900" indent="-342900" algn="just">
              <a:buFontTx/>
              <a:buChar char="-"/>
            </a:pPr>
            <a:r>
              <a:rPr lang="fr-FR" sz="2000" dirty="0">
                <a:latin typeface="Candara" panose="020E0502030303020204" pitchFamily="34" charset="0"/>
                <a:ea typeface="Script Ecole 2" panose="02000400000000000000" pitchFamily="2" charset="0"/>
              </a:rPr>
              <a:t>Mobiliser le langage dans toutes ses dimensions.</a:t>
            </a:r>
          </a:p>
          <a:p>
            <a:pPr marL="342900" indent="-342900" algn="just">
              <a:buFontTx/>
              <a:buChar char="-"/>
            </a:pPr>
            <a:r>
              <a:rPr lang="fr-FR" sz="2000" dirty="0">
                <a:latin typeface="Candara" panose="020E0502030303020204" pitchFamily="34" charset="0"/>
                <a:ea typeface="Script Ecole 2" panose="02000400000000000000" pitchFamily="2" charset="0"/>
              </a:rPr>
              <a:t>Agir, s’exprimer, comprendre à travers l’activité physique.</a:t>
            </a:r>
          </a:p>
          <a:p>
            <a:pPr marL="342900" indent="-342900" algn="just">
              <a:buFontTx/>
              <a:buChar char="-"/>
            </a:pPr>
            <a:r>
              <a:rPr lang="fr-FR" sz="2000" dirty="0">
                <a:latin typeface="Candara" panose="020E0502030303020204" pitchFamily="34" charset="0"/>
                <a:ea typeface="Script Ecole 2" panose="02000400000000000000" pitchFamily="2" charset="0"/>
              </a:rPr>
              <a:t>Agir, s’exprimer, comprendre à travers l’activité artistique.</a:t>
            </a:r>
          </a:p>
          <a:p>
            <a:pPr marL="342900" indent="-342900" algn="just">
              <a:buFontTx/>
              <a:buChar char="-"/>
            </a:pPr>
            <a:r>
              <a:rPr lang="fr-FR" sz="2000" dirty="0">
                <a:latin typeface="Candara" panose="020E0502030303020204" pitchFamily="34" charset="0"/>
                <a:ea typeface="Script Ecole 2" panose="02000400000000000000" pitchFamily="2" charset="0"/>
              </a:rPr>
              <a:t>Construire les premiers outils pour structurer sa pensée.</a:t>
            </a:r>
          </a:p>
          <a:p>
            <a:pPr marL="342900" indent="-342900" algn="just">
              <a:buFontTx/>
              <a:buChar char="-"/>
            </a:pPr>
            <a:r>
              <a:rPr lang="fr-FR" sz="2000" dirty="0">
                <a:latin typeface="Candara" panose="020E0502030303020204" pitchFamily="34" charset="0"/>
                <a:ea typeface="Script Ecole 2" panose="02000400000000000000" pitchFamily="2" charset="0"/>
              </a:rPr>
              <a:t>Explorer le monde.</a:t>
            </a:r>
          </a:p>
          <a:p>
            <a:pPr marL="1079500" indent="-355600" algn="just">
              <a:buFont typeface="Arial" panose="020B0604020202020204" pitchFamily="34" charset="0"/>
              <a:buChar char="•"/>
            </a:pPr>
            <a:endParaRPr lang="fr-FR" sz="2400" dirty="0">
              <a:latin typeface="Candara" panose="020E0502030303020204" pitchFamily="34" charset="0"/>
              <a:ea typeface="Script Ecole 2" panose="02000400000000000000" pitchFamily="2" charset="0"/>
            </a:endParaRPr>
          </a:p>
          <a:p>
            <a:pPr marL="457200" indent="-457200" algn="just">
              <a:buFont typeface="Wingdings" panose="05000000000000000000" pitchFamily="2" charset="2"/>
              <a:buChar char="Ø"/>
            </a:pPr>
            <a:r>
              <a:rPr lang="fr-FR" sz="2400" dirty="0">
                <a:latin typeface="Candara" panose="020E0502030303020204" pitchFamily="34" charset="0"/>
                <a:ea typeface="Script Ecole 2" panose="02000400000000000000" pitchFamily="2" charset="0"/>
              </a:rPr>
              <a:t>Abandon des fiches et mise en avant de l’apprentissage par le jeu et la manipulation, école bienveillante.</a:t>
            </a:r>
          </a:p>
          <a:p>
            <a:pPr marL="457200" indent="-457200" algn="just">
              <a:buFont typeface="Wingdings" panose="05000000000000000000" pitchFamily="2" charset="2"/>
              <a:buChar char="Ø"/>
            </a:pPr>
            <a:endParaRPr lang="fr-FR" sz="2400" dirty="0">
              <a:latin typeface="Candara" panose="020E0502030303020204" pitchFamily="34" charset="0"/>
              <a:ea typeface="Script Ecole 2" panose="02000400000000000000" pitchFamily="2" charset="0"/>
            </a:endParaRPr>
          </a:p>
          <a:p>
            <a:pPr marL="457200" indent="-457200" algn="just">
              <a:buFont typeface="Wingdings" panose="05000000000000000000" pitchFamily="2" charset="2"/>
              <a:buChar char="Ø"/>
            </a:pPr>
            <a:r>
              <a:rPr lang="fr-FR" sz="2400" dirty="0">
                <a:latin typeface="Candara" panose="020E0502030303020204" pitchFamily="34" charset="0"/>
                <a:ea typeface="Script Ecole 2" panose="02000400000000000000" pitchFamily="2" charset="0"/>
              </a:rPr>
              <a:t> retour de la grande section en maternelle (cycle 1) pour éviter d’anticiper sur le Cours Préparatoire.</a:t>
            </a:r>
          </a:p>
        </p:txBody>
      </p:sp>
    </p:spTree>
    <p:extLst>
      <p:ext uri="{BB962C8B-B14F-4D97-AF65-F5344CB8AC3E}">
        <p14:creationId xmlns:p14="http://schemas.microsoft.com/office/powerpoint/2010/main" val="1171074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62236" y="2124447"/>
            <a:ext cx="8928992" cy="3139321"/>
          </a:xfrm>
          <a:prstGeom prst="rect">
            <a:avLst/>
          </a:prstGeom>
          <a:noFill/>
        </p:spPr>
        <p:txBody>
          <a:bodyPr wrap="square" rtlCol="0">
            <a:spAutoFit/>
          </a:bodyPr>
          <a:lstStyle/>
          <a:p>
            <a:pPr algn="ctr"/>
            <a:r>
              <a:rPr lang="fr-FR" sz="6600" dirty="0">
                <a:latin typeface="Broadway" panose="04040905080B02020502" pitchFamily="82" charset="0"/>
              </a:rPr>
              <a:t>Les enjeux</a:t>
            </a:r>
          </a:p>
          <a:p>
            <a:pPr algn="ctr"/>
            <a:r>
              <a:rPr lang="fr-FR" sz="6600" dirty="0">
                <a:latin typeface="Broadway" panose="04040905080B02020502" pitchFamily="82" charset="0"/>
              </a:rPr>
              <a:t>de</a:t>
            </a:r>
          </a:p>
          <a:p>
            <a:pPr algn="ctr"/>
            <a:r>
              <a:rPr lang="fr-FR" sz="6600" dirty="0">
                <a:latin typeface="Broadway" panose="04040905080B02020502" pitchFamily="82" charset="0"/>
              </a:rPr>
              <a:t>l’école maternelle</a:t>
            </a:r>
          </a:p>
        </p:txBody>
      </p:sp>
      <p:sp>
        <p:nvSpPr>
          <p:cNvPr id="2" name="Rectangle 1"/>
          <p:cNvSpPr/>
          <p:nvPr/>
        </p:nvSpPr>
        <p:spPr>
          <a:xfrm>
            <a:off x="1386260" y="6588943"/>
            <a:ext cx="4176464" cy="246221"/>
          </a:xfrm>
          <a:prstGeom prst="rect">
            <a:avLst/>
          </a:prstGeom>
        </p:spPr>
        <p:txBody>
          <a:bodyPr wrap="square">
            <a:spAutoFit/>
          </a:bodyPr>
          <a:lstStyle/>
          <a:p>
            <a:r>
              <a:rPr lang="fr-FR" sz="1000" i="1" dirty="0"/>
              <a:t>source :  https://lamaternelledesenfants.wordpress.com/</a:t>
            </a:r>
          </a:p>
        </p:txBody>
      </p:sp>
    </p:spTree>
    <p:extLst>
      <p:ext uri="{BB962C8B-B14F-4D97-AF65-F5344CB8AC3E}">
        <p14:creationId xmlns:p14="http://schemas.microsoft.com/office/powerpoint/2010/main" val="1446722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8228" y="828303"/>
            <a:ext cx="8496944" cy="6432530"/>
          </a:xfrm>
          <a:prstGeom prst="rect">
            <a:avLst/>
          </a:prstGeom>
        </p:spPr>
        <p:txBody>
          <a:bodyPr wrap="square">
            <a:spAutoFit/>
          </a:bodyPr>
          <a:lstStyle/>
          <a:p>
            <a:pPr marL="342900" indent="-342900" algn="just">
              <a:buFont typeface="Wingdings" panose="05000000000000000000" pitchFamily="2" charset="2"/>
              <a:buChar char="Ø"/>
            </a:pPr>
            <a:r>
              <a:rPr lang="fr-FR" sz="2400" dirty="0">
                <a:latin typeface="Candara" panose="020E0502030303020204" pitchFamily="34" charset="0"/>
                <a:ea typeface="Script Ecole 2" panose="02000400000000000000" pitchFamily="2" charset="0"/>
              </a:rPr>
              <a:t>Un travail de </a:t>
            </a:r>
            <a:r>
              <a:rPr lang="fr-FR" sz="2400" dirty="0">
                <a:solidFill>
                  <a:srgbClr val="FF0000"/>
                </a:solidFill>
                <a:latin typeface="Candara" panose="020E0502030303020204" pitchFamily="34" charset="0"/>
                <a:ea typeface="Script Ecole 2" panose="02000400000000000000" pitchFamily="2" charset="0"/>
              </a:rPr>
              <a:t>co-éducation</a:t>
            </a:r>
            <a:r>
              <a:rPr lang="fr-FR" sz="2400" dirty="0">
                <a:latin typeface="Candara" panose="020E0502030303020204" pitchFamily="34" charset="0"/>
                <a:ea typeface="Script Ecole 2" panose="02000400000000000000" pitchFamily="2" charset="0"/>
              </a:rPr>
              <a:t> avec les familles.</a:t>
            </a:r>
          </a:p>
          <a:p>
            <a:pPr marL="342900" indent="-342900" algn="just">
              <a:buFont typeface="Wingdings" panose="05000000000000000000" pitchFamily="2" charset="2"/>
              <a:buChar char="Ø"/>
            </a:pPr>
            <a:endParaRPr lang="fr-FR" sz="2000" dirty="0">
              <a:latin typeface="Candara" panose="020E0502030303020204" pitchFamily="34" charset="0"/>
              <a:ea typeface="Script Ecole 2" panose="02000400000000000000" pitchFamily="2" charset="0"/>
            </a:endParaRPr>
          </a:p>
          <a:p>
            <a:pPr marL="342900" indent="-342900" algn="just">
              <a:buFont typeface="Wingdings" panose="05000000000000000000" pitchFamily="2" charset="2"/>
              <a:buChar char="Ø"/>
            </a:pPr>
            <a:r>
              <a:rPr lang="fr-FR" sz="2400" dirty="0">
                <a:latin typeface="Candara" panose="020E0502030303020204" pitchFamily="34" charset="0"/>
                <a:ea typeface="Script Ecole 2" panose="02000400000000000000" pitchFamily="2" charset="0"/>
              </a:rPr>
              <a:t>Une école </a:t>
            </a:r>
            <a:r>
              <a:rPr lang="fr-FR" sz="2400" dirty="0">
                <a:solidFill>
                  <a:srgbClr val="FF0000"/>
                </a:solidFill>
                <a:latin typeface="Candara" panose="020E0502030303020204" pitchFamily="34" charset="0"/>
                <a:ea typeface="Script Ecole 2" panose="02000400000000000000" pitchFamily="2" charset="0"/>
              </a:rPr>
              <a:t>juste pour tous et exigeante pour chacun</a:t>
            </a:r>
            <a:r>
              <a:rPr lang="fr-FR" sz="2400" dirty="0">
                <a:latin typeface="Candara" panose="020E0502030303020204" pitchFamily="34" charset="0"/>
                <a:ea typeface="Script Ecole 2" panose="02000400000000000000" pitchFamily="2" charset="0"/>
              </a:rPr>
              <a:t>.</a:t>
            </a:r>
          </a:p>
          <a:p>
            <a:pPr marL="342900" indent="-342900" algn="just">
              <a:buFont typeface="Wingdings" panose="05000000000000000000" pitchFamily="2" charset="2"/>
              <a:buChar char="Ø"/>
            </a:pPr>
            <a:endParaRPr lang="fr-FR" sz="2000" dirty="0">
              <a:latin typeface="Candara" panose="020E0502030303020204" pitchFamily="34" charset="0"/>
              <a:ea typeface="Script Ecole 2" panose="02000400000000000000" pitchFamily="2" charset="0"/>
            </a:endParaRPr>
          </a:p>
          <a:p>
            <a:pPr marL="342900" indent="-342900" algn="just">
              <a:buFont typeface="Wingdings" panose="05000000000000000000" pitchFamily="2" charset="2"/>
              <a:buChar char="Ø"/>
            </a:pPr>
            <a:r>
              <a:rPr lang="fr-FR" sz="2400" dirty="0">
                <a:latin typeface="Candara" panose="020E0502030303020204" pitchFamily="34" charset="0"/>
                <a:ea typeface="Script Ecole 2" panose="02000400000000000000" pitchFamily="2" charset="0"/>
              </a:rPr>
              <a:t>Offrir une </a:t>
            </a:r>
            <a:r>
              <a:rPr lang="fr-FR" sz="2400" dirty="0">
                <a:solidFill>
                  <a:srgbClr val="FF0000"/>
                </a:solidFill>
                <a:latin typeface="Candara" panose="020E0502030303020204" pitchFamily="34" charset="0"/>
                <a:ea typeface="Script Ecole 2" panose="02000400000000000000" pitchFamily="2" charset="0"/>
              </a:rPr>
              <a:t>approche sensorielle active </a:t>
            </a:r>
            <a:r>
              <a:rPr lang="fr-FR" sz="2400" dirty="0">
                <a:latin typeface="Candara" panose="020E0502030303020204" pitchFamily="34" charset="0"/>
                <a:ea typeface="Script Ecole 2" panose="02000400000000000000" pitchFamily="2" charset="0"/>
              </a:rPr>
              <a:t>qui stimule les enfants, au moment où l’intérêt se manifeste.</a:t>
            </a:r>
          </a:p>
          <a:p>
            <a:pPr marL="342900" indent="-342900" algn="just">
              <a:buFont typeface="Wingdings" panose="05000000000000000000" pitchFamily="2" charset="2"/>
              <a:buChar char="Ø"/>
            </a:pPr>
            <a:endParaRPr lang="fr-FR" sz="2000" dirty="0">
              <a:latin typeface="Candara" panose="020E0502030303020204" pitchFamily="34" charset="0"/>
              <a:ea typeface="Script Ecole 2" panose="02000400000000000000" pitchFamily="2" charset="0"/>
            </a:endParaRPr>
          </a:p>
          <a:p>
            <a:pPr marL="342900" indent="-342900" algn="just">
              <a:buFont typeface="Wingdings" panose="05000000000000000000" pitchFamily="2" charset="2"/>
              <a:buChar char="Ø"/>
            </a:pPr>
            <a:r>
              <a:rPr lang="fr-FR" sz="2400" dirty="0">
                <a:latin typeface="Candara" panose="020E0502030303020204" pitchFamily="34" charset="0"/>
                <a:ea typeface="Script Ecole 2" panose="02000400000000000000" pitchFamily="2" charset="0"/>
              </a:rPr>
              <a:t>Placer tous les enfants en </a:t>
            </a:r>
            <a:r>
              <a:rPr lang="fr-FR" sz="2400" dirty="0">
                <a:solidFill>
                  <a:srgbClr val="FF0000"/>
                </a:solidFill>
                <a:latin typeface="Candara" panose="020E0502030303020204" pitchFamily="34" charset="0"/>
                <a:ea typeface="Script Ecole 2" panose="02000400000000000000" pitchFamily="2" charset="0"/>
              </a:rPr>
              <a:t>situation de réussite </a:t>
            </a:r>
            <a:r>
              <a:rPr lang="fr-FR" sz="2400" dirty="0">
                <a:latin typeface="Candara" panose="020E0502030303020204" pitchFamily="34" charset="0"/>
                <a:ea typeface="Script Ecole 2" panose="02000400000000000000" pitchFamily="2" charset="0"/>
              </a:rPr>
              <a:t>tout en respectant les </a:t>
            </a:r>
            <a:r>
              <a:rPr lang="fr-FR" sz="2400" dirty="0">
                <a:solidFill>
                  <a:srgbClr val="FF0000"/>
                </a:solidFill>
                <a:latin typeface="Candara" panose="020E0502030303020204" pitchFamily="34" charset="0"/>
                <a:ea typeface="Script Ecole 2" panose="02000400000000000000" pitchFamily="2" charset="0"/>
              </a:rPr>
              <a:t>rythmes de chacun</a:t>
            </a:r>
            <a:r>
              <a:rPr lang="fr-FR" sz="2400" dirty="0">
                <a:latin typeface="Candara" panose="020E0502030303020204" pitchFamily="34" charset="0"/>
                <a:ea typeface="Script Ecole 2" panose="02000400000000000000" pitchFamily="2" charset="0"/>
              </a:rPr>
              <a:t>. </a:t>
            </a:r>
          </a:p>
          <a:p>
            <a:pPr marL="342900" indent="-342900" algn="just">
              <a:buFont typeface="Wingdings" panose="05000000000000000000" pitchFamily="2" charset="2"/>
              <a:buChar char="Ø"/>
            </a:pPr>
            <a:endParaRPr lang="fr-FR" sz="2000" dirty="0">
              <a:latin typeface="Candara" panose="020E0502030303020204" pitchFamily="34" charset="0"/>
              <a:ea typeface="Script Ecole 2" panose="02000400000000000000" pitchFamily="2" charset="0"/>
            </a:endParaRPr>
          </a:p>
          <a:p>
            <a:pPr marL="342900" indent="-342900" algn="just">
              <a:buFont typeface="Wingdings" panose="05000000000000000000" pitchFamily="2" charset="2"/>
              <a:buChar char="Ø"/>
            </a:pPr>
            <a:r>
              <a:rPr lang="fr-FR" sz="2400" dirty="0">
                <a:latin typeface="Candara" panose="020E0502030303020204" pitchFamily="34" charset="0"/>
                <a:ea typeface="Script Ecole 2" panose="02000400000000000000" pitchFamily="2" charset="0"/>
              </a:rPr>
              <a:t>Proposer autant que possible </a:t>
            </a:r>
            <a:r>
              <a:rPr lang="fr-FR" sz="2400" dirty="0">
                <a:solidFill>
                  <a:srgbClr val="FF0000"/>
                </a:solidFill>
                <a:latin typeface="Candara" panose="020E0502030303020204" pitchFamily="34" charset="0"/>
                <a:ea typeface="Script Ecole 2" panose="02000400000000000000" pitchFamily="2" charset="0"/>
              </a:rPr>
              <a:t>un travail et un suivi individualisés</a:t>
            </a:r>
            <a:r>
              <a:rPr lang="fr-FR" sz="2400" dirty="0">
                <a:latin typeface="Candara" panose="020E0502030303020204" pitchFamily="34" charset="0"/>
                <a:ea typeface="Script Ecole 2" panose="02000400000000000000" pitchFamily="2" charset="0"/>
              </a:rPr>
              <a:t> pour permettre à l’enseignant de cibler les </a:t>
            </a:r>
            <a:r>
              <a:rPr lang="fr-FR" sz="2400" dirty="0">
                <a:solidFill>
                  <a:srgbClr val="FF0000"/>
                </a:solidFill>
                <a:latin typeface="Candara" panose="020E0502030303020204" pitchFamily="34" charset="0"/>
                <a:ea typeface="Script Ecole 2" panose="02000400000000000000" pitchFamily="2" charset="0"/>
              </a:rPr>
              <a:t>besoins spécifiques </a:t>
            </a:r>
            <a:r>
              <a:rPr lang="fr-FR" sz="2400" dirty="0">
                <a:latin typeface="Candara" panose="020E0502030303020204" pitchFamily="34" charset="0"/>
                <a:ea typeface="Script Ecole 2" panose="02000400000000000000" pitchFamily="2" charset="0"/>
              </a:rPr>
              <a:t>de chaque enfant pour :</a:t>
            </a:r>
          </a:p>
          <a:p>
            <a:pPr marL="1066800" indent="-342900" algn="just">
              <a:buFont typeface="Arial" panose="020B0604020202020204" pitchFamily="34" charset="0"/>
              <a:buChar char="•"/>
            </a:pPr>
            <a:r>
              <a:rPr lang="fr-FR" sz="2000" dirty="0">
                <a:latin typeface="Candara" panose="020E0502030303020204" pitchFamily="34" charset="0"/>
                <a:ea typeface="Script Ecole 2" panose="02000400000000000000" pitchFamily="2" charset="0"/>
              </a:rPr>
              <a:t>Y répondre</a:t>
            </a:r>
          </a:p>
          <a:p>
            <a:pPr marL="1079500" indent="-355600" algn="just">
              <a:buFont typeface="Arial" panose="020B0604020202020204" pitchFamily="34" charset="0"/>
              <a:buChar char="•"/>
            </a:pPr>
            <a:r>
              <a:rPr lang="fr-FR" sz="2000" dirty="0">
                <a:latin typeface="Candara" panose="020E0502030303020204" pitchFamily="34" charset="0"/>
                <a:ea typeface="Script Ecole 2" panose="02000400000000000000" pitchFamily="2" charset="0"/>
              </a:rPr>
              <a:t>Encourager le développement de la personnalité et des potentialités individuelles.</a:t>
            </a:r>
          </a:p>
          <a:p>
            <a:pPr marL="1079500" indent="-355600" algn="just">
              <a:buFont typeface="Arial" panose="020B0604020202020204" pitchFamily="34" charset="0"/>
              <a:buChar char="•"/>
            </a:pPr>
            <a:r>
              <a:rPr lang="fr-FR" sz="2000" dirty="0">
                <a:latin typeface="Candara" panose="020E0502030303020204" pitchFamily="34" charset="0"/>
                <a:ea typeface="Script Ecole 2" panose="02000400000000000000" pitchFamily="2" charset="0"/>
              </a:rPr>
              <a:t>Eviter les situations d’échec.</a:t>
            </a:r>
          </a:p>
          <a:p>
            <a:pPr marL="1079500" indent="-355600" algn="just">
              <a:buFont typeface="Arial" panose="020B0604020202020204" pitchFamily="34" charset="0"/>
              <a:buChar char="•"/>
            </a:pPr>
            <a:endParaRPr lang="fr-FR" sz="2000" dirty="0">
              <a:latin typeface="Candara" panose="020E0502030303020204" pitchFamily="34" charset="0"/>
              <a:ea typeface="Script Ecole 2" panose="02000400000000000000" pitchFamily="2" charset="0"/>
            </a:endParaRPr>
          </a:p>
        </p:txBody>
      </p:sp>
    </p:spTree>
    <p:extLst>
      <p:ext uri="{BB962C8B-B14F-4D97-AF65-F5344CB8AC3E}">
        <p14:creationId xmlns:p14="http://schemas.microsoft.com/office/powerpoint/2010/main" val="4153606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6220" y="1993929"/>
            <a:ext cx="8640960" cy="3477875"/>
          </a:xfrm>
          <a:prstGeom prst="rect">
            <a:avLst/>
          </a:prstGeom>
        </p:spPr>
        <p:txBody>
          <a:bodyPr wrap="square">
            <a:spAutoFit/>
          </a:bodyPr>
          <a:lstStyle/>
          <a:p>
            <a:pPr algn="just"/>
            <a:r>
              <a:rPr lang="fr-FR" sz="2000" dirty="0">
                <a:latin typeface="Candara" panose="020E0502030303020204" pitchFamily="34" charset="0"/>
                <a:ea typeface="Script Ecole 2" panose="02000400000000000000" pitchFamily="2" charset="0"/>
              </a:rPr>
              <a:t>      Lors des six premières années de sa vie, l’être humain possède un mécanisme cérébral qui lui permet d’absorber l’environnement sans effort en réalisant pour chaque expérience vécue, un nombre impressionnant de connexions neuronales. </a:t>
            </a:r>
          </a:p>
          <a:p>
            <a:pPr algn="just"/>
            <a:endParaRPr lang="fr-FR" sz="2000" dirty="0">
              <a:latin typeface="Candara" panose="020E0502030303020204" pitchFamily="34" charset="0"/>
              <a:ea typeface="Script Ecole 2" panose="02000400000000000000" pitchFamily="2" charset="0"/>
            </a:endParaRPr>
          </a:p>
          <a:p>
            <a:pPr algn="just"/>
            <a:r>
              <a:rPr lang="fr-FR" sz="2000" dirty="0">
                <a:latin typeface="Candara" panose="020E0502030303020204" pitchFamily="34" charset="0"/>
                <a:ea typeface="Script Ecole 2" panose="02000400000000000000" pitchFamily="2" charset="0"/>
              </a:rPr>
              <a:t>     Parmi les centaines de connexions qu’il crée par seconde, le cerveau ne conserve que les connexions les plus fréquemment utilisées (= l’élagage synaptique). </a:t>
            </a:r>
          </a:p>
          <a:p>
            <a:pPr algn="just"/>
            <a:endParaRPr lang="fr-FR" sz="2000" dirty="0">
              <a:latin typeface="Candara" panose="020E0502030303020204" pitchFamily="34" charset="0"/>
              <a:ea typeface="Script Ecole 2" panose="02000400000000000000" pitchFamily="2" charset="0"/>
            </a:endParaRPr>
          </a:p>
          <a:p>
            <a:pPr algn="just"/>
            <a:r>
              <a:rPr lang="fr-FR" sz="2000" dirty="0">
                <a:solidFill>
                  <a:srgbClr val="C00000"/>
                </a:solidFill>
                <a:latin typeface="Candara" panose="020E0502030303020204" pitchFamily="34" charset="0"/>
                <a:ea typeface="Script Ecole 2" panose="02000400000000000000" pitchFamily="2" charset="0"/>
              </a:rPr>
              <a:t>     Par conséquent, ce sont </a:t>
            </a:r>
            <a:r>
              <a:rPr lang="fr-FR" sz="2000" b="1" dirty="0">
                <a:solidFill>
                  <a:srgbClr val="C00000"/>
                </a:solidFill>
                <a:latin typeface="Candara" panose="020E0502030303020204" pitchFamily="34" charset="0"/>
                <a:ea typeface="Script Ecole 2" panose="02000400000000000000" pitchFamily="2" charset="0"/>
              </a:rPr>
              <a:t>les expériences quotidiennes</a:t>
            </a:r>
            <a:r>
              <a:rPr lang="fr-FR" sz="2000" dirty="0">
                <a:solidFill>
                  <a:srgbClr val="C00000"/>
                </a:solidFill>
                <a:latin typeface="Candara" panose="020E0502030303020204" pitchFamily="34" charset="0"/>
                <a:ea typeface="Script Ecole 2" panose="02000400000000000000" pitchFamily="2" charset="0"/>
              </a:rPr>
              <a:t> de l’enfant qui s’encodent et structurent directement l’architecture de son cerveau. </a:t>
            </a:r>
          </a:p>
        </p:txBody>
      </p:sp>
      <p:sp>
        <p:nvSpPr>
          <p:cNvPr id="5" name="Rectangle 4"/>
          <p:cNvSpPr/>
          <p:nvPr/>
        </p:nvSpPr>
        <p:spPr>
          <a:xfrm>
            <a:off x="-4614844" y="4140671"/>
            <a:ext cx="319318" cy="415498"/>
          </a:xfrm>
          <a:prstGeom prst="rect">
            <a:avLst/>
          </a:prstGeom>
        </p:spPr>
        <p:txBody>
          <a:bodyPr wrap="none">
            <a:spAutoFit/>
          </a:bodyPr>
          <a:lstStyle/>
          <a:p>
            <a:r>
              <a:rPr lang="fr-FR" dirty="0"/>
              <a:t>. </a:t>
            </a:r>
          </a:p>
        </p:txBody>
      </p:sp>
      <p:sp>
        <p:nvSpPr>
          <p:cNvPr id="6" name="Rectangle 5"/>
          <p:cNvSpPr/>
          <p:nvPr/>
        </p:nvSpPr>
        <p:spPr>
          <a:xfrm>
            <a:off x="1170236" y="828303"/>
            <a:ext cx="8638075" cy="861774"/>
          </a:xfrm>
          <a:prstGeom prst="rect">
            <a:avLst/>
          </a:prstGeom>
        </p:spPr>
        <p:txBody>
          <a:bodyPr wrap="square">
            <a:spAutoFit/>
          </a:bodyPr>
          <a:lstStyle/>
          <a:p>
            <a:pPr algn="ctr"/>
            <a:r>
              <a:rPr lang="fr-FR" sz="5000" dirty="0">
                <a:latin typeface="Broadway" panose="04040905080B02020502" pitchFamily="82" charset="0"/>
              </a:rPr>
              <a:t>La plasticité cérébrale</a:t>
            </a:r>
          </a:p>
        </p:txBody>
      </p:sp>
    </p:spTree>
    <p:extLst>
      <p:ext uri="{BB962C8B-B14F-4D97-AF65-F5344CB8AC3E}">
        <p14:creationId xmlns:p14="http://schemas.microsoft.com/office/powerpoint/2010/main" val="487482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4212" y="900311"/>
            <a:ext cx="8856984" cy="1292662"/>
          </a:xfrm>
          <a:prstGeom prst="rect">
            <a:avLst/>
          </a:prstGeom>
        </p:spPr>
        <p:txBody>
          <a:bodyPr wrap="square">
            <a:spAutoFit/>
          </a:bodyPr>
          <a:lstStyle/>
          <a:p>
            <a:pPr algn="ctr"/>
            <a:r>
              <a:rPr lang="fr-FR" sz="5000" dirty="0">
                <a:latin typeface="Broadway" panose="04040905080B02020502" pitchFamily="82" charset="0"/>
              </a:rPr>
              <a:t>Les fonctions exécutives</a:t>
            </a:r>
          </a:p>
          <a:p>
            <a:pPr algn="ctr"/>
            <a:r>
              <a:rPr lang="fr-FR" sz="2800" dirty="0">
                <a:latin typeface="Broadway" panose="04040905080B02020502" pitchFamily="82" charset="0"/>
              </a:rPr>
              <a:t> 3 compétences clés</a:t>
            </a:r>
          </a:p>
        </p:txBody>
      </p:sp>
      <p:sp>
        <p:nvSpPr>
          <p:cNvPr id="3" name="Rectangle 2"/>
          <p:cNvSpPr/>
          <p:nvPr/>
        </p:nvSpPr>
        <p:spPr>
          <a:xfrm>
            <a:off x="954212" y="2628503"/>
            <a:ext cx="8712968" cy="3370153"/>
          </a:xfrm>
          <a:prstGeom prst="rect">
            <a:avLst/>
          </a:prstGeom>
        </p:spPr>
        <p:txBody>
          <a:bodyPr wrap="square">
            <a:spAutoFit/>
          </a:bodyPr>
          <a:lstStyle/>
          <a:p>
            <a:pPr algn="just"/>
            <a:r>
              <a:rPr lang="fr-FR" sz="2000" dirty="0">
                <a:latin typeface="Candara" panose="020E0502030303020204" pitchFamily="34" charset="0"/>
                <a:ea typeface="Script Ecole 2" panose="02000400000000000000" pitchFamily="2" charset="0"/>
              </a:rPr>
              <a:t>     Les fonctions exécutives sont essentielles. Elles permettent d’agir de façon organisée pour atteindre nos objectifs. Quelle que soit la tâche à accomplir (faire un exercice, écrire, lire, jouer du piano …) nous avons besoin :</a:t>
            </a:r>
          </a:p>
          <a:p>
            <a:pPr algn="just"/>
            <a:endParaRPr lang="fr-FR" sz="1100" dirty="0">
              <a:latin typeface="Candara" panose="020E0502030303020204" pitchFamily="34" charset="0"/>
              <a:ea typeface="Script Ecole 2" panose="02000400000000000000" pitchFamily="2" charset="0"/>
            </a:endParaRPr>
          </a:p>
          <a:p>
            <a:pPr marL="625475" indent="-442913" algn="just">
              <a:buFont typeface="Wingdings" panose="05000000000000000000" pitchFamily="2" charset="2"/>
              <a:buChar char="Ø"/>
            </a:pPr>
            <a:r>
              <a:rPr lang="fr-FR" sz="2000" dirty="0">
                <a:latin typeface="Candara" panose="020E0502030303020204" pitchFamily="34" charset="0"/>
                <a:ea typeface="Script Ecole 2" panose="02000400000000000000" pitchFamily="2" charset="0"/>
              </a:rPr>
              <a:t>D’une bonne </a:t>
            </a:r>
            <a:r>
              <a:rPr lang="fr-FR" sz="2000" b="1" dirty="0">
                <a:solidFill>
                  <a:srgbClr val="FF0000"/>
                </a:solidFill>
                <a:latin typeface="Candara" panose="020E0502030303020204" pitchFamily="34" charset="0"/>
                <a:ea typeface="Script Ecole 2" panose="02000400000000000000" pitchFamily="2" charset="0"/>
              </a:rPr>
              <a:t>mémoire de travail </a:t>
            </a:r>
            <a:r>
              <a:rPr lang="fr-FR" sz="2000" dirty="0">
                <a:latin typeface="Candara" panose="020E0502030303020204" pitchFamily="34" charset="0"/>
                <a:ea typeface="Script Ecole 2" panose="02000400000000000000" pitchFamily="2" charset="0"/>
              </a:rPr>
              <a:t>pour garder en mémoire des informations et les organiser,</a:t>
            </a:r>
          </a:p>
          <a:p>
            <a:pPr marL="625475" indent="-442913" algn="just">
              <a:buFont typeface="Wingdings" panose="05000000000000000000" pitchFamily="2" charset="2"/>
              <a:buChar char="Ø"/>
            </a:pPr>
            <a:endParaRPr lang="fr-FR" sz="1100" dirty="0">
              <a:latin typeface="Candara" panose="020E0502030303020204" pitchFamily="34" charset="0"/>
              <a:ea typeface="Script Ecole 2" panose="02000400000000000000" pitchFamily="2" charset="0"/>
            </a:endParaRPr>
          </a:p>
          <a:p>
            <a:pPr marL="625475" indent="-442913" algn="just">
              <a:buFont typeface="Wingdings" panose="05000000000000000000" pitchFamily="2" charset="2"/>
              <a:buChar char="Ø"/>
            </a:pPr>
            <a:r>
              <a:rPr lang="fr-FR" sz="2000" dirty="0">
                <a:latin typeface="Candara" panose="020E0502030303020204" pitchFamily="34" charset="0"/>
                <a:ea typeface="Script Ecole 2" panose="02000400000000000000" pitchFamily="2" charset="0"/>
              </a:rPr>
              <a:t>D’un bon </a:t>
            </a:r>
            <a:r>
              <a:rPr lang="fr-FR" sz="2000" b="1" dirty="0">
                <a:solidFill>
                  <a:srgbClr val="FF0000"/>
                </a:solidFill>
                <a:latin typeface="Candara" panose="020E0502030303020204" pitchFamily="34" charset="0"/>
                <a:ea typeface="Script Ecole 2" panose="02000400000000000000" pitchFamily="2" charset="0"/>
              </a:rPr>
              <a:t>contrôle inhibiteur</a:t>
            </a:r>
            <a:r>
              <a:rPr lang="fr-FR" sz="2000" dirty="0">
                <a:latin typeface="Candara" panose="020E0502030303020204" pitchFamily="34" charset="0"/>
                <a:ea typeface="Script Ecole 2" panose="02000400000000000000" pitchFamily="2" charset="0"/>
              </a:rPr>
              <a:t>, pour éviter les distractions et rester concentré,</a:t>
            </a:r>
          </a:p>
          <a:p>
            <a:pPr marL="625475" indent="-442913" algn="just">
              <a:buFont typeface="Wingdings" panose="05000000000000000000" pitchFamily="2" charset="2"/>
              <a:buChar char="Ø"/>
            </a:pPr>
            <a:endParaRPr lang="fr-FR" sz="1100" dirty="0">
              <a:latin typeface="Candara" panose="020E0502030303020204" pitchFamily="34" charset="0"/>
              <a:ea typeface="Script Ecole 2" panose="02000400000000000000" pitchFamily="2" charset="0"/>
            </a:endParaRPr>
          </a:p>
          <a:p>
            <a:pPr marL="625475" indent="-442913" algn="just">
              <a:buFont typeface="Wingdings" panose="05000000000000000000" pitchFamily="2" charset="2"/>
              <a:buChar char="Ø"/>
            </a:pPr>
            <a:r>
              <a:rPr lang="fr-FR" sz="2000" dirty="0">
                <a:latin typeface="Candara" panose="020E0502030303020204" pitchFamily="34" charset="0"/>
                <a:ea typeface="Script Ecole 2" panose="02000400000000000000" pitchFamily="2" charset="0"/>
              </a:rPr>
              <a:t>De </a:t>
            </a:r>
            <a:r>
              <a:rPr lang="fr-FR" sz="2000" b="1" dirty="0">
                <a:solidFill>
                  <a:srgbClr val="FF0000"/>
                </a:solidFill>
                <a:latin typeface="Candara" panose="020E0502030303020204" pitchFamily="34" charset="0"/>
                <a:ea typeface="Script Ecole 2" panose="02000400000000000000" pitchFamily="2" charset="0"/>
              </a:rPr>
              <a:t>flexibilité cognitive</a:t>
            </a:r>
            <a:r>
              <a:rPr lang="fr-FR" sz="2000" dirty="0">
                <a:latin typeface="Candara" panose="020E0502030303020204" pitchFamily="34" charset="0"/>
                <a:ea typeface="Script Ecole 2" panose="02000400000000000000" pitchFamily="2" charset="0"/>
              </a:rPr>
              <a:t>, pour être créatif et ajuster nos stratégies en cas d’erreurs.</a:t>
            </a:r>
          </a:p>
        </p:txBody>
      </p:sp>
    </p:spTree>
    <p:extLst>
      <p:ext uri="{BB962C8B-B14F-4D97-AF65-F5344CB8AC3E}">
        <p14:creationId xmlns:p14="http://schemas.microsoft.com/office/powerpoint/2010/main" val="73280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6220" y="1404367"/>
            <a:ext cx="8568952" cy="3785652"/>
          </a:xfrm>
          <a:prstGeom prst="rect">
            <a:avLst/>
          </a:prstGeom>
        </p:spPr>
        <p:txBody>
          <a:bodyPr wrap="square">
            <a:spAutoFit/>
          </a:bodyPr>
          <a:lstStyle/>
          <a:p>
            <a:pPr algn="just"/>
            <a:r>
              <a:rPr lang="fr-FR" sz="2000" dirty="0">
                <a:latin typeface="Script Ecole 2" panose="02000400000000000000" pitchFamily="2" charset="0"/>
                <a:ea typeface="Script Ecole 2" panose="02000400000000000000" pitchFamily="2" charset="0"/>
              </a:rPr>
              <a:t>     De nombreuses études indiquent que les enfants ayant développé ces 3 fonctions exécutives :</a:t>
            </a:r>
          </a:p>
          <a:p>
            <a:pPr algn="just"/>
            <a:endParaRPr lang="fr-FR" sz="2000" dirty="0">
              <a:latin typeface="Script Ecole 2" panose="02000400000000000000" pitchFamily="2" charset="0"/>
              <a:ea typeface="Script Ecole 2" panose="02000400000000000000" pitchFamily="2" charset="0"/>
            </a:endParaRPr>
          </a:p>
          <a:p>
            <a:pPr marL="808038" indent="-533400" algn="just">
              <a:buFont typeface="Wingdings" panose="05000000000000000000" pitchFamily="2" charset="2"/>
              <a:buChar char="Ø"/>
            </a:pPr>
            <a:r>
              <a:rPr lang="fr-FR" sz="2000" dirty="0">
                <a:latin typeface="Script Ecole 2" panose="02000400000000000000" pitchFamily="2" charset="0"/>
                <a:ea typeface="Script Ecole 2" panose="02000400000000000000" pitchFamily="2" charset="0"/>
              </a:rPr>
              <a:t>obtiennent de meilleures performances scolaires,</a:t>
            </a:r>
          </a:p>
          <a:p>
            <a:pPr marL="808038" indent="-533400" algn="just">
              <a:buFont typeface="Wingdings" panose="05000000000000000000" pitchFamily="2" charset="2"/>
              <a:buChar char="Ø"/>
            </a:pPr>
            <a:r>
              <a:rPr lang="fr-FR" sz="2000" dirty="0">
                <a:latin typeface="Script Ecole 2" panose="02000400000000000000" pitchFamily="2" charset="0"/>
                <a:ea typeface="Script Ecole 2" panose="02000400000000000000" pitchFamily="2" charset="0"/>
              </a:rPr>
              <a:t>réussissent mieux leurs examens et entrent dans de meilleures universités une fois adultes,</a:t>
            </a:r>
          </a:p>
          <a:p>
            <a:pPr marL="808038" indent="-533400" algn="just">
              <a:buFont typeface="Wingdings" panose="05000000000000000000" pitchFamily="2" charset="2"/>
              <a:buChar char="Ø"/>
            </a:pPr>
            <a:r>
              <a:rPr lang="fr-FR" sz="2000" dirty="0">
                <a:latin typeface="Script Ecole 2" panose="02000400000000000000" pitchFamily="2" charset="0"/>
                <a:ea typeface="Script Ecole 2" panose="02000400000000000000" pitchFamily="2" charset="0"/>
              </a:rPr>
              <a:t>obtiennent des emplois plus satisfaisants,</a:t>
            </a:r>
          </a:p>
          <a:p>
            <a:pPr marL="808038" indent="-533400" algn="just">
              <a:buFont typeface="Wingdings" panose="05000000000000000000" pitchFamily="2" charset="2"/>
              <a:buChar char="Ø"/>
            </a:pPr>
            <a:r>
              <a:rPr lang="fr-FR" sz="2000" dirty="0">
                <a:latin typeface="Script Ecole 2" panose="02000400000000000000" pitchFamily="2" charset="0"/>
                <a:ea typeface="Script Ecole 2" panose="02000400000000000000" pitchFamily="2" charset="0"/>
              </a:rPr>
              <a:t>ont les moyens d’atteindre les objectifs qu’ils se fixent dans la vie. </a:t>
            </a:r>
          </a:p>
          <a:p>
            <a:pPr marL="808038" indent="-533400" algn="just">
              <a:buFont typeface="Wingdings" panose="05000000000000000000" pitchFamily="2" charset="2"/>
              <a:buChar char="Ø"/>
            </a:pPr>
            <a:endParaRPr lang="fr-FR" sz="2000" dirty="0">
              <a:latin typeface="Script Ecole 2" panose="02000400000000000000" pitchFamily="2" charset="0"/>
              <a:ea typeface="Script Ecole 2" panose="02000400000000000000" pitchFamily="2" charset="0"/>
            </a:endParaRPr>
          </a:p>
          <a:p>
            <a:pPr marL="274638" algn="just"/>
            <a:r>
              <a:rPr lang="fr-FR" sz="2000" dirty="0">
                <a:latin typeface="Script Ecole 2" panose="02000400000000000000" pitchFamily="2" charset="0"/>
                <a:ea typeface="Script Ecole 2" panose="02000400000000000000" pitchFamily="2" charset="0"/>
              </a:rPr>
              <a:t>     De plus, les études montrent que ce développement permet des relations amicales et sentimentales durables et harmonieuses.</a:t>
            </a:r>
          </a:p>
          <a:p>
            <a:pPr marL="808038" indent="-533400" algn="just">
              <a:buFont typeface="Wingdings" panose="05000000000000000000" pitchFamily="2" charset="2"/>
              <a:buChar char="Ø"/>
            </a:pPr>
            <a:endParaRPr lang="fr-FR" sz="2000" dirty="0">
              <a:latin typeface="Script Ecole 2" panose="02000400000000000000" pitchFamily="2" charset="0"/>
              <a:ea typeface="Script Ecole 2" panose="02000400000000000000" pitchFamily="2" charset="0"/>
            </a:endParaRPr>
          </a:p>
        </p:txBody>
      </p:sp>
    </p:spTree>
    <p:extLst>
      <p:ext uri="{BB962C8B-B14F-4D97-AF65-F5344CB8AC3E}">
        <p14:creationId xmlns:p14="http://schemas.microsoft.com/office/powerpoint/2010/main" val="3760668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7560" y="2844527"/>
            <a:ext cx="8754351" cy="3785652"/>
          </a:xfrm>
          <a:prstGeom prst="rect">
            <a:avLst/>
          </a:prstGeom>
        </p:spPr>
        <p:txBody>
          <a:bodyPr wrap="square">
            <a:spAutoFit/>
          </a:bodyPr>
          <a:lstStyle/>
          <a:p>
            <a:pPr algn="just"/>
            <a:r>
              <a:rPr lang="fr-FR" sz="1800" i="1" dirty="0">
                <a:latin typeface="Candara" panose="020E0502030303020204" pitchFamily="34" charset="0"/>
                <a:ea typeface="Script Ecole 2" panose="02000400000000000000" pitchFamily="2" charset="0"/>
              </a:rPr>
              <a:t>« Contrairement aux croyances populaires, apprendre à se contrôler, à être attentif et à mémoriser consciemment des informations n’arrive pas automatiquement lorsque les enfants grandissent ».</a:t>
            </a:r>
          </a:p>
          <a:p>
            <a:pPr algn="r"/>
            <a:r>
              <a:rPr lang="fr-FR" sz="1800" dirty="0">
                <a:latin typeface="Candara" panose="020E0502030303020204" pitchFamily="34" charset="0"/>
                <a:ea typeface="Script Ecole 2" panose="02000400000000000000" pitchFamily="2" charset="0"/>
              </a:rPr>
              <a:t>(The Center on The </a:t>
            </a:r>
            <a:r>
              <a:rPr lang="fr-FR" sz="1800" dirty="0" err="1">
                <a:latin typeface="Candara" panose="020E0502030303020204" pitchFamily="34" charset="0"/>
                <a:ea typeface="Script Ecole 2" panose="02000400000000000000" pitchFamily="2" charset="0"/>
              </a:rPr>
              <a:t>Developing</a:t>
            </a:r>
            <a:r>
              <a:rPr lang="fr-FR" sz="1800" dirty="0">
                <a:latin typeface="Candara" panose="020E0502030303020204" pitchFamily="34" charset="0"/>
                <a:ea typeface="Script Ecole 2" panose="02000400000000000000" pitchFamily="2" charset="0"/>
              </a:rPr>
              <a:t> Child)</a:t>
            </a:r>
          </a:p>
          <a:p>
            <a:pPr algn="just"/>
            <a:endParaRPr lang="fr-FR" sz="2000" dirty="0">
              <a:latin typeface="Candara" panose="020E0502030303020204" pitchFamily="34" charset="0"/>
              <a:ea typeface="Script Ecole 2" panose="02000400000000000000" pitchFamily="2" charset="0"/>
            </a:endParaRPr>
          </a:p>
          <a:p>
            <a:pPr algn="just"/>
            <a:r>
              <a:rPr lang="fr-FR" sz="2000" dirty="0">
                <a:latin typeface="Candara" panose="020E0502030303020204" pitchFamily="34" charset="0"/>
                <a:ea typeface="Script Ecole 2" panose="02000400000000000000" pitchFamily="2" charset="0"/>
              </a:rPr>
              <a:t>Aussi fondamentales que soient ces compétences :</a:t>
            </a:r>
          </a:p>
          <a:p>
            <a:pPr marL="715963" indent="-350838" algn="just">
              <a:buFont typeface="Wingdings" panose="05000000000000000000" pitchFamily="2" charset="2"/>
              <a:buChar char="Ø"/>
            </a:pPr>
            <a:r>
              <a:rPr lang="fr-FR" sz="2000" dirty="0">
                <a:latin typeface="Candara" panose="020E0502030303020204" pitchFamily="34" charset="0"/>
                <a:ea typeface="Script Ecole 2" panose="02000400000000000000" pitchFamily="2" charset="0"/>
              </a:rPr>
              <a:t>Nous ne sommes pas nés avec. </a:t>
            </a:r>
          </a:p>
          <a:p>
            <a:pPr marL="715963" indent="-350838" algn="just">
              <a:buFont typeface="Wingdings" panose="05000000000000000000" pitchFamily="2" charset="2"/>
              <a:buChar char="Ø"/>
            </a:pPr>
            <a:r>
              <a:rPr lang="fr-FR" sz="2000" dirty="0">
                <a:latin typeface="Candara" panose="020E0502030303020204" pitchFamily="34" charset="0"/>
                <a:ea typeface="Script Ecole 2" panose="02000400000000000000" pitchFamily="2" charset="0"/>
              </a:rPr>
              <a:t>Nous sommes nés avec le potentiel de les développer, ou pas. </a:t>
            </a:r>
          </a:p>
          <a:p>
            <a:pPr marL="715963" indent="-350838" algn="just">
              <a:buFont typeface="Wingdings" panose="05000000000000000000" pitchFamily="2" charset="2"/>
              <a:buChar char="Ø"/>
            </a:pPr>
            <a:r>
              <a:rPr lang="fr-FR" sz="2000" dirty="0">
                <a:latin typeface="Candara" panose="020E0502030303020204" pitchFamily="34" charset="0"/>
                <a:ea typeface="Script Ecole 2" panose="02000400000000000000" pitchFamily="2" charset="0"/>
              </a:rPr>
              <a:t>Pour les développer, l’enfant doit pouvoir les exercer au moment dicté par la nature.</a:t>
            </a:r>
          </a:p>
          <a:p>
            <a:pPr marL="365125" algn="just"/>
            <a:endParaRPr lang="fr-FR" sz="2000" dirty="0">
              <a:latin typeface="Candara" panose="020E0502030303020204" pitchFamily="34" charset="0"/>
              <a:ea typeface="Script Ecole 2" panose="02000400000000000000" pitchFamily="2" charset="0"/>
            </a:endParaRPr>
          </a:p>
          <a:p>
            <a:pPr marL="365125" algn="just"/>
            <a:r>
              <a:rPr lang="fr-FR" sz="2000" b="1" dirty="0">
                <a:latin typeface="Candara" panose="020E0502030303020204" pitchFamily="34" charset="0"/>
                <a:ea typeface="Script Ecole 2" panose="02000400000000000000" pitchFamily="2" charset="0"/>
              </a:rPr>
              <a:t>Comment aider ?</a:t>
            </a:r>
          </a:p>
        </p:txBody>
      </p:sp>
      <p:sp>
        <p:nvSpPr>
          <p:cNvPr id="4" name="Rectangle 3"/>
          <p:cNvSpPr/>
          <p:nvPr/>
        </p:nvSpPr>
        <p:spPr>
          <a:xfrm>
            <a:off x="1691113" y="828303"/>
            <a:ext cx="7267246" cy="1631216"/>
          </a:xfrm>
          <a:prstGeom prst="rect">
            <a:avLst/>
          </a:prstGeom>
        </p:spPr>
        <p:txBody>
          <a:bodyPr wrap="none">
            <a:spAutoFit/>
          </a:bodyPr>
          <a:lstStyle/>
          <a:p>
            <a:pPr algn="ctr"/>
            <a:r>
              <a:rPr lang="fr-FR" sz="5000" dirty="0">
                <a:latin typeface="Broadway" panose="04040905080B02020502" pitchFamily="82" charset="0"/>
              </a:rPr>
              <a:t>Un potentiel qui se </a:t>
            </a:r>
          </a:p>
          <a:p>
            <a:pPr algn="ctr"/>
            <a:r>
              <a:rPr lang="fr-FR" sz="5000" dirty="0">
                <a:latin typeface="Broadway" panose="04040905080B02020502" pitchFamily="82" charset="0"/>
              </a:rPr>
              <a:t>développe … ou pas.</a:t>
            </a:r>
          </a:p>
        </p:txBody>
      </p:sp>
    </p:spTree>
    <p:extLst>
      <p:ext uri="{BB962C8B-B14F-4D97-AF65-F5344CB8AC3E}">
        <p14:creationId xmlns:p14="http://schemas.microsoft.com/office/powerpoint/2010/main" val="3326195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034332" y="900311"/>
            <a:ext cx="6781800" cy="1088571"/>
          </a:xfrm>
          <a:prstGeom prst="rect">
            <a:avLst/>
          </a:prstGeom>
        </p:spPr>
        <p:txBody>
          <a:bodyPr/>
          <a:lstStyle>
            <a:lvl1pPr algn="ctr" defTabSz="1043056" rtl="0" eaLnBrk="1" latinLnBrk="0" hangingPunct="1">
              <a:spcBef>
                <a:spcPct val="0"/>
              </a:spcBef>
              <a:buNone/>
              <a:defRPr sz="5000" kern="1200">
                <a:solidFill>
                  <a:schemeClr val="tx1"/>
                </a:solidFill>
                <a:latin typeface="+mj-lt"/>
                <a:ea typeface="+mj-ea"/>
                <a:cs typeface="+mj-cs"/>
              </a:defRPr>
            </a:lvl1pPr>
          </a:lstStyle>
          <a:p>
            <a:r>
              <a:rPr lang="fr-FR" dirty="0">
                <a:latin typeface="Broadway" panose="04040905080B02020502" pitchFamily="82" charset="0"/>
              </a:rPr>
              <a:t>Les horaires</a:t>
            </a:r>
          </a:p>
        </p:txBody>
      </p:sp>
      <p:sp>
        <p:nvSpPr>
          <p:cNvPr id="3" name="ZoneTexte 2"/>
          <p:cNvSpPr txBox="1"/>
          <p:nvPr/>
        </p:nvSpPr>
        <p:spPr>
          <a:xfrm>
            <a:off x="1242244" y="4860751"/>
            <a:ext cx="8352928" cy="1107996"/>
          </a:xfrm>
          <a:prstGeom prst="rect">
            <a:avLst/>
          </a:prstGeom>
          <a:noFill/>
        </p:spPr>
        <p:txBody>
          <a:bodyPr wrap="square" rtlCol="0">
            <a:spAutoFit/>
          </a:bodyPr>
          <a:lstStyle/>
          <a:p>
            <a:endParaRPr lang="fr-FR" sz="2400" dirty="0">
              <a:latin typeface="Script Ecole 2" panose="02000400000000000000" pitchFamily="2" charset="0"/>
              <a:ea typeface="Script Ecole 2" panose="02000400000000000000" pitchFamily="2" charset="0"/>
              <a:cs typeface="Chalkboard"/>
            </a:endParaRPr>
          </a:p>
          <a:p>
            <a:r>
              <a:rPr lang="fr-FR" sz="1800" i="1" dirty="0">
                <a:latin typeface="Candara" panose="020E0502030303020204" pitchFamily="34" charset="0"/>
                <a:ea typeface="Script Ecole 2" panose="02000400000000000000" pitchFamily="2" charset="0"/>
                <a:cs typeface="Chalkboard"/>
              </a:rPr>
              <a:t>L’accueil se fait 10 minutes avant les heures indiquées.</a:t>
            </a:r>
          </a:p>
          <a:p>
            <a:endParaRPr lang="fr-FR" sz="2400" dirty="0">
              <a:latin typeface="Script Ecole 2" panose="02000400000000000000" pitchFamily="2" charset="0"/>
              <a:ea typeface="Script Ecole 2" panose="02000400000000000000" pitchFamily="2" charset="0"/>
              <a:cs typeface="Impact"/>
            </a:endParaRPr>
          </a:p>
        </p:txBody>
      </p:sp>
      <p:graphicFrame>
        <p:nvGraphicFramePr>
          <p:cNvPr id="4" name="Tableau 3"/>
          <p:cNvGraphicFramePr>
            <a:graphicFrameLocks noGrp="1"/>
          </p:cNvGraphicFramePr>
          <p:nvPr>
            <p:extLst>
              <p:ext uri="{D42A27DB-BD31-4B8C-83A1-F6EECF244321}">
                <p14:modId xmlns:p14="http://schemas.microsoft.com/office/powerpoint/2010/main" val="760960691"/>
              </p:ext>
            </p:extLst>
          </p:nvPr>
        </p:nvGraphicFramePr>
        <p:xfrm>
          <a:off x="1032743" y="2268463"/>
          <a:ext cx="8640961" cy="2273425"/>
        </p:xfrm>
        <a:graphic>
          <a:graphicData uri="http://schemas.openxmlformats.org/drawingml/2006/table">
            <a:tbl>
              <a:tblPr firstRow="1" bandRow="1">
                <a:tableStyleId>{0505E3EF-67EA-436B-97B2-0124C06EBD24}</a:tableStyleId>
              </a:tblPr>
              <a:tblGrid>
                <a:gridCol w="1793677">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gridCol w="1446685">
                  <a:extLst>
                    <a:ext uri="{9D8B030D-6E8A-4147-A177-3AD203B41FA5}">
                      <a16:colId xmlns:a16="http://schemas.microsoft.com/office/drawing/2014/main" val="20002"/>
                    </a:ext>
                  </a:extLst>
                </a:gridCol>
                <a:gridCol w="2232247">
                  <a:extLst>
                    <a:ext uri="{9D8B030D-6E8A-4147-A177-3AD203B41FA5}">
                      <a16:colId xmlns:a16="http://schemas.microsoft.com/office/drawing/2014/main" val="20003"/>
                    </a:ext>
                  </a:extLst>
                </a:gridCol>
              </a:tblGrid>
              <a:tr h="454685">
                <a:tc>
                  <a:txBody>
                    <a:bodyPr/>
                    <a:lstStyle/>
                    <a:p>
                      <a:pPr algn="ctr"/>
                      <a:r>
                        <a:rPr lang="fr-FR" sz="2000" b="1" cap="small" baseline="0" dirty="0">
                          <a:latin typeface="Candara" panose="020E0502030303020204" pitchFamily="34" charset="0"/>
                        </a:rPr>
                        <a:t>Lundi</a:t>
                      </a:r>
                    </a:p>
                  </a:txBody>
                  <a:tcPr>
                    <a:solidFill>
                      <a:schemeClr val="bg1"/>
                    </a:solidFill>
                  </a:tcPr>
                </a:tc>
                <a:tc rowSpan="5">
                  <a:txBody>
                    <a:bodyPr/>
                    <a:lstStyle/>
                    <a:p>
                      <a:pPr algn="ctr"/>
                      <a:r>
                        <a:rPr lang="fr-FR" sz="2000" b="0" i="0" dirty="0">
                          <a:latin typeface="Candara" panose="020E0502030303020204" pitchFamily="34" charset="0"/>
                          <a:ea typeface="Script Ecole 2" panose="02000400000000000000" pitchFamily="2" charset="0"/>
                          <a:cs typeface="Chalkboard"/>
                        </a:rPr>
                        <a:t>9</a:t>
                      </a:r>
                      <a:r>
                        <a:rPr lang="fr-FR" sz="2000" b="0" i="0" cap="small" baseline="30000" dirty="0">
                          <a:latin typeface="Candara" panose="020E0502030303020204" pitchFamily="34" charset="0"/>
                          <a:ea typeface="Script Ecole 2" panose="02000400000000000000" pitchFamily="2" charset="0"/>
                          <a:cs typeface="Chalkboard"/>
                        </a:rPr>
                        <a:t>h</a:t>
                      </a:r>
                      <a:r>
                        <a:rPr lang="fr-FR" sz="2000" b="0" i="0" dirty="0">
                          <a:latin typeface="Candara" panose="020E0502030303020204" pitchFamily="34" charset="0"/>
                          <a:ea typeface="Script Ecole 2" panose="02000400000000000000" pitchFamily="2" charset="0"/>
                          <a:cs typeface="Chalkboard"/>
                        </a:rPr>
                        <a:t>00  /  12</a:t>
                      </a:r>
                      <a:r>
                        <a:rPr lang="fr-FR" sz="2000" b="0" i="0" cap="small" baseline="30000" dirty="0">
                          <a:latin typeface="Candara" panose="020E0502030303020204" pitchFamily="34" charset="0"/>
                          <a:ea typeface="Script Ecole 2" panose="02000400000000000000" pitchFamily="2" charset="0"/>
                          <a:cs typeface="Chalkboard"/>
                        </a:rPr>
                        <a:t>h</a:t>
                      </a:r>
                      <a:r>
                        <a:rPr lang="fr-FR" sz="2000" b="0" i="0" dirty="0">
                          <a:latin typeface="Candara" panose="020E0502030303020204" pitchFamily="34" charset="0"/>
                          <a:ea typeface="Script Ecole 2" panose="02000400000000000000" pitchFamily="2" charset="0"/>
                          <a:cs typeface="Chalkboard"/>
                        </a:rPr>
                        <a:t>00</a:t>
                      </a:r>
                    </a:p>
                    <a:p>
                      <a:pPr algn="ctr"/>
                      <a:r>
                        <a:rPr lang="fr-FR" sz="1600" b="0" i="1" dirty="0">
                          <a:latin typeface="Candara" panose="020E0502030303020204" pitchFamily="34" charset="0"/>
                          <a:ea typeface="Script Ecole 2" panose="02000400000000000000" pitchFamily="2" charset="0"/>
                        </a:rPr>
                        <a:t>(APC les mardis et jeudis </a:t>
                      </a:r>
                    </a:p>
                    <a:p>
                      <a:pPr algn="ctr"/>
                      <a:r>
                        <a:rPr lang="fr-FR" sz="1600" b="0" i="1" dirty="0">
                          <a:latin typeface="Candara" panose="020E0502030303020204" pitchFamily="34" charset="0"/>
                          <a:ea typeface="Script Ecole 2" panose="02000400000000000000" pitchFamily="2" charset="0"/>
                        </a:rPr>
                        <a:t>de 12</a:t>
                      </a:r>
                      <a:r>
                        <a:rPr lang="fr-FR" sz="1600" b="0" i="1" cap="small" baseline="30000" dirty="0">
                          <a:latin typeface="Candara" panose="020E0502030303020204" pitchFamily="34" charset="0"/>
                          <a:ea typeface="Script Ecole 2" panose="02000400000000000000" pitchFamily="2" charset="0"/>
                          <a:cs typeface="Chalkboard"/>
                        </a:rPr>
                        <a:t>h</a:t>
                      </a:r>
                      <a:r>
                        <a:rPr lang="fr-FR" sz="1600" b="0" i="1" dirty="0">
                          <a:latin typeface="Candara" panose="020E0502030303020204" pitchFamily="34" charset="0"/>
                          <a:ea typeface="Script Ecole 2" panose="02000400000000000000" pitchFamily="2" charset="0"/>
                        </a:rPr>
                        <a:t>00 à 12</a:t>
                      </a:r>
                      <a:r>
                        <a:rPr lang="fr-FR" sz="1600" b="0" i="1" cap="small" baseline="30000" dirty="0">
                          <a:latin typeface="Candara" panose="020E0502030303020204" pitchFamily="34" charset="0"/>
                          <a:ea typeface="Script Ecole 2" panose="02000400000000000000" pitchFamily="2" charset="0"/>
                          <a:cs typeface="Chalkboard"/>
                        </a:rPr>
                        <a:t>h</a:t>
                      </a:r>
                      <a:r>
                        <a:rPr lang="fr-FR" sz="1600" b="0" i="1" dirty="0">
                          <a:latin typeface="Candara" panose="020E0502030303020204" pitchFamily="34" charset="0"/>
                          <a:ea typeface="Script Ecole 2" panose="02000400000000000000" pitchFamily="2" charset="0"/>
                        </a:rPr>
                        <a:t>30)</a:t>
                      </a:r>
                    </a:p>
                  </a:txBody>
                  <a:tcPr anchor="ctr">
                    <a:solidFill>
                      <a:schemeClr val="bg1"/>
                    </a:solidFill>
                  </a:tcPr>
                </a:tc>
                <a:tc rowSpan="2" gridSpan="2">
                  <a:txBody>
                    <a:bodyPr/>
                    <a:lstStyle/>
                    <a:p>
                      <a:pPr algn="ctr"/>
                      <a:r>
                        <a:rPr lang="fr-FR" sz="2000" b="0" dirty="0">
                          <a:latin typeface="Candara" panose="020E0502030303020204" pitchFamily="34" charset="0"/>
                          <a:ea typeface="Script Ecole 2" panose="02000400000000000000" pitchFamily="2" charset="0"/>
                        </a:rPr>
                        <a:t>14</a:t>
                      </a:r>
                      <a:r>
                        <a:rPr lang="fr-FR" sz="2000" b="0" cap="small" baseline="30000" dirty="0">
                          <a:latin typeface="Candara" panose="020E0502030303020204" pitchFamily="34" charset="0"/>
                          <a:ea typeface="Script Ecole 2" panose="02000400000000000000" pitchFamily="2" charset="0"/>
                          <a:cs typeface="Chalkboard"/>
                        </a:rPr>
                        <a:t>h</a:t>
                      </a:r>
                      <a:r>
                        <a:rPr lang="fr-FR" sz="2000" b="0" dirty="0">
                          <a:latin typeface="Candara" panose="020E0502030303020204" pitchFamily="34" charset="0"/>
                          <a:ea typeface="Script Ecole 2" panose="02000400000000000000" pitchFamily="2" charset="0"/>
                        </a:rPr>
                        <a:t>15  /  16 h</a:t>
                      </a:r>
                      <a:r>
                        <a:rPr lang="fr-FR" sz="2000" b="0" baseline="0" dirty="0">
                          <a:latin typeface="Candara" panose="020E0502030303020204" pitchFamily="34" charset="0"/>
                          <a:ea typeface="Script Ecole 2" panose="02000400000000000000" pitchFamily="2" charset="0"/>
                        </a:rPr>
                        <a:t> 30</a:t>
                      </a:r>
                      <a:endParaRPr lang="fr-FR" sz="2000" b="0" dirty="0">
                        <a:latin typeface="Candara" panose="020E0502030303020204" pitchFamily="34" charset="0"/>
                        <a:ea typeface="Script Ecole 2" panose="02000400000000000000" pitchFamily="2" charset="0"/>
                      </a:endParaRPr>
                    </a:p>
                  </a:txBody>
                  <a:tcPr anchor="ctr">
                    <a:solidFill>
                      <a:schemeClr val="bg1"/>
                    </a:solidFill>
                  </a:tcPr>
                </a:tc>
                <a:tc rowSpan="2" hMerge="1">
                  <a:txBody>
                    <a:bodyPr/>
                    <a:lstStyle/>
                    <a:p>
                      <a:pPr algn="ctr"/>
                      <a:endParaRPr lang="fr-FR" sz="2000" b="0" dirty="0">
                        <a:latin typeface="Script Ecole 2" panose="02000400000000000000" pitchFamily="2" charset="0"/>
                        <a:ea typeface="Script Ecole 2" panose="02000400000000000000" pitchFamily="2" charset="0"/>
                      </a:endParaRPr>
                    </a:p>
                  </a:txBody>
                  <a:tcPr anchor="ctr">
                    <a:solidFill>
                      <a:schemeClr val="bg1"/>
                    </a:solidFill>
                  </a:tcPr>
                </a:tc>
                <a:extLst>
                  <a:ext uri="{0D108BD9-81ED-4DB2-BD59-A6C34878D82A}">
                    <a16:rowId xmlns:a16="http://schemas.microsoft.com/office/drawing/2014/main" val="10000"/>
                  </a:ext>
                </a:extLst>
              </a:tr>
              <a:tr h="454685">
                <a:tc>
                  <a:txBody>
                    <a:bodyPr/>
                    <a:lstStyle/>
                    <a:p>
                      <a:pPr algn="ctr"/>
                      <a:r>
                        <a:rPr lang="fr-FR" sz="2000" b="1" cap="small" baseline="0" dirty="0">
                          <a:latin typeface="Candara" panose="020E0502030303020204" pitchFamily="34" charset="0"/>
                        </a:rPr>
                        <a:t>Mardi</a:t>
                      </a:r>
                    </a:p>
                  </a:txBody>
                  <a:tcPr>
                    <a:solidFill>
                      <a:schemeClr val="bg1"/>
                    </a:solidFill>
                  </a:tcPr>
                </a:tc>
                <a:tc vMerge="1">
                  <a:txBody>
                    <a:bodyPr/>
                    <a:lstStyle/>
                    <a:p>
                      <a:endParaRPr lang="fr-FR" b="0" dirty="0"/>
                    </a:p>
                  </a:txBody>
                  <a:tcPr/>
                </a:tc>
                <a:tc gridSpan="2" vMerge="1">
                  <a:txBody>
                    <a:bodyPr/>
                    <a:lstStyle/>
                    <a:p>
                      <a:pPr algn="ctr"/>
                      <a:endParaRPr lang="fr-FR" sz="2000" b="0" dirty="0">
                        <a:latin typeface="Script Ecole 2" panose="02000400000000000000" pitchFamily="2" charset="0"/>
                        <a:ea typeface="Script Ecole 2" panose="02000400000000000000" pitchFamily="2" charset="0"/>
                      </a:endParaRPr>
                    </a:p>
                  </a:txBody>
                  <a:tcPr anchor="ctr">
                    <a:solidFill>
                      <a:schemeClr val="bg1"/>
                    </a:solidFill>
                  </a:tcPr>
                </a:tc>
                <a:tc hMerge="1" vMerge="1">
                  <a:txBody>
                    <a:bodyPr/>
                    <a:lstStyle/>
                    <a:p>
                      <a:pPr algn="ctr"/>
                      <a:endParaRPr lang="fr-FR" sz="2000" b="0" dirty="0">
                        <a:latin typeface="Script Ecole 2" panose="02000400000000000000" pitchFamily="2" charset="0"/>
                        <a:ea typeface="Script Ecole 2" panose="02000400000000000000" pitchFamily="2" charset="0"/>
                      </a:endParaRPr>
                    </a:p>
                  </a:txBody>
                  <a:tcPr anchor="ctr">
                    <a:solidFill>
                      <a:schemeClr val="bg1"/>
                    </a:solidFill>
                  </a:tcPr>
                </a:tc>
                <a:extLst>
                  <a:ext uri="{0D108BD9-81ED-4DB2-BD59-A6C34878D82A}">
                    <a16:rowId xmlns:a16="http://schemas.microsoft.com/office/drawing/2014/main" val="10001"/>
                  </a:ext>
                </a:extLst>
              </a:tr>
              <a:tr h="454685">
                <a:tc>
                  <a:txBody>
                    <a:bodyPr/>
                    <a:lstStyle/>
                    <a:p>
                      <a:pPr algn="ctr"/>
                      <a:r>
                        <a:rPr lang="fr-FR" sz="2000" b="1" cap="small" baseline="0" dirty="0">
                          <a:latin typeface="Candara" panose="020E0502030303020204" pitchFamily="34" charset="0"/>
                        </a:rPr>
                        <a:t>Mercredi</a:t>
                      </a:r>
                    </a:p>
                  </a:txBody>
                  <a:tcPr>
                    <a:solidFill>
                      <a:schemeClr val="bg1"/>
                    </a:solidFill>
                  </a:tcPr>
                </a:tc>
                <a:tc vMerge="1">
                  <a:txBody>
                    <a:bodyPr/>
                    <a:lstStyle/>
                    <a:p>
                      <a:pPr algn="ctr"/>
                      <a:endParaRPr lang="fr-FR" sz="2000" b="0" dirty="0">
                        <a:latin typeface="Script Ecole 2" panose="02000400000000000000" pitchFamily="2" charset="0"/>
                        <a:ea typeface="Script Ecole 2" panose="02000400000000000000" pitchFamily="2" charset="0"/>
                      </a:endParaRPr>
                    </a:p>
                  </a:txBody>
                  <a:tcPr anchor="ctr">
                    <a:solidFill>
                      <a:schemeClr val="bg1"/>
                    </a:solidFill>
                  </a:tcPr>
                </a:tc>
                <a:tc>
                  <a:txBody>
                    <a:bodyPr/>
                    <a:lstStyle/>
                    <a:p>
                      <a:pPr algn="ctr"/>
                      <a:endParaRPr lang="fr-FR" sz="2000" b="0" dirty="0">
                        <a:latin typeface="Candara" panose="020E0502030303020204" pitchFamily="34" charset="0"/>
                        <a:ea typeface="Script Ecole 2" panose="02000400000000000000" pitchFamily="2" charset="0"/>
                      </a:endParaRPr>
                    </a:p>
                  </a:txBody>
                  <a:tcPr anchor="ctr">
                    <a:lnR w="12700" cap="flat" cmpd="sng" algn="ctr">
                      <a:noFill/>
                      <a:prstDash val="solid"/>
                      <a:round/>
                      <a:headEnd type="none" w="med" len="med"/>
                      <a:tailEnd type="none" w="med" len="med"/>
                    </a:lnR>
                    <a:noFill/>
                  </a:tcPr>
                </a:tc>
                <a:tc>
                  <a:txBody>
                    <a:bodyPr/>
                    <a:lstStyle/>
                    <a:p>
                      <a:pPr algn="ctr"/>
                      <a:endParaRPr lang="fr-FR" sz="2000" b="0" dirty="0">
                        <a:latin typeface="Script Ecole 2" panose="02000400000000000000" pitchFamily="2" charset="0"/>
                        <a:ea typeface="Script Ecole 2" panose="020004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extLst>
                  <a:ext uri="{0D108BD9-81ED-4DB2-BD59-A6C34878D82A}">
                    <a16:rowId xmlns:a16="http://schemas.microsoft.com/office/drawing/2014/main" val="10002"/>
                  </a:ext>
                </a:extLst>
              </a:tr>
              <a:tr h="454685">
                <a:tc>
                  <a:txBody>
                    <a:bodyPr/>
                    <a:lstStyle/>
                    <a:p>
                      <a:pPr algn="ctr"/>
                      <a:r>
                        <a:rPr lang="fr-FR" sz="2000" b="1" cap="small" baseline="0" dirty="0">
                          <a:latin typeface="Candara" panose="020E0502030303020204" pitchFamily="34" charset="0"/>
                        </a:rPr>
                        <a:t>Jeudi</a:t>
                      </a:r>
                    </a:p>
                  </a:txBody>
                  <a:tcPr>
                    <a:solidFill>
                      <a:schemeClr val="bg1"/>
                    </a:solidFill>
                  </a:tcPr>
                </a:tc>
                <a:tc vMerge="1">
                  <a:txBody>
                    <a:bodyPr/>
                    <a:lstStyle/>
                    <a:p>
                      <a:pPr marL="0" marR="0" indent="0" algn="ctr" defTabSz="1043056" rtl="0" eaLnBrk="1" fontAlgn="auto" latinLnBrk="0" hangingPunct="1">
                        <a:lnSpc>
                          <a:spcPct val="100000"/>
                        </a:lnSpc>
                        <a:spcBef>
                          <a:spcPts val="0"/>
                        </a:spcBef>
                        <a:spcAft>
                          <a:spcPts val="0"/>
                        </a:spcAft>
                        <a:buClrTx/>
                        <a:buSzTx/>
                        <a:buFontTx/>
                        <a:buNone/>
                        <a:tabLst/>
                        <a:defRPr/>
                      </a:pPr>
                      <a:endParaRPr lang="fr-FR" sz="2000" b="0" dirty="0">
                        <a:latin typeface="Script Ecole 2" panose="02000400000000000000" pitchFamily="2" charset="0"/>
                        <a:ea typeface="Script Ecole 2" panose="02000400000000000000" pitchFamily="2" charset="0"/>
                      </a:endParaRPr>
                    </a:p>
                  </a:txBody>
                  <a:tcPr anchor="ctr">
                    <a:solidFill>
                      <a:schemeClr val="bg1"/>
                    </a:solidFill>
                  </a:tcPr>
                </a:tc>
                <a:tc rowSpan="2" gridSpan="2">
                  <a:txBody>
                    <a:bodyPr/>
                    <a:lstStyle/>
                    <a:p>
                      <a:pPr algn="ctr"/>
                      <a:r>
                        <a:rPr lang="fr-FR" sz="2000" b="0" dirty="0">
                          <a:latin typeface="Candara" panose="020E0502030303020204" pitchFamily="34" charset="0"/>
                          <a:ea typeface="Script Ecole 2" panose="02000400000000000000" pitchFamily="2" charset="0"/>
                        </a:rPr>
                        <a:t>14</a:t>
                      </a:r>
                      <a:r>
                        <a:rPr lang="fr-FR" sz="2000" b="0" cap="small" baseline="30000" dirty="0">
                          <a:latin typeface="Candara" panose="020E0502030303020204" pitchFamily="34" charset="0"/>
                          <a:ea typeface="Script Ecole 2" panose="02000400000000000000" pitchFamily="2" charset="0"/>
                          <a:cs typeface="Chalkboard"/>
                        </a:rPr>
                        <a:t>h</a:t>
                      </a:r>
                      <a:r>
                        <a:rPr lang="fr-FR" sz="2000" b="0" dirty="0">
                          <a:latin typeface="Candara" panose="020E0502030303020204" pitchFamily="34" charset="0"/>
                          <a:ea typeface="Script Ecole 2" panose="02000400000000000000" pitchFamily="2" charset="0"/>
                        </a:rPr>
                        <a:t>15  /  16 h</a:t>
                      </a:r>
                      <a:r>
                        <a:rPr lang="fr-FR" sz="2000" b="0" baseline="0" dirty="0">
                          <a:latin typeface="Candara" panose="020E0502030303020204" pitchFamily="34" charset="0"/>
                          <a:ea typeface="Script Ecole 2" panose="02000400000000000000" pitchFamily="2" charset="0"/>
                        </a:rPr>
                        <a:t> 30</a:t>
                      </a:r>
                      <a:endParaRPr lang="fr-FR" sz="2000" b="0" dirty="0">
                        <a:latin typeface="Candara" panose="020E0502030303020204" pitchFamily="34" charset="0"/>
                        <a:ea typeface="Script Ecole 2" panose="02000400000000000000" pitchFamily="2" charset="0"/>
                      </a:endParaRPr>
                    </a:p>
                  </a:txBody>
                  <a:tcPr anchor="ctr">
                    <a:solidFill>
                      <a:schemeClr val="bg1"/>
                    </a:solidFill>
                  </a:tcPr>
                </a:tc>
                <a:tc rowSpan="2" hMerge="1">
                  <a:txBody>
                    <a:bodyPr/>
                    <a:lstStyle/>
                    <a:p>
                      <a:pPr marL="0" marR="0" indent="0" algn="ctr" defTabSz="1043056" rtl="0" eaLnBrk="1" fontAlgn="auto" latinLnBrk="0" hangingPunct="1">
                        <a:lnSpc>
                          <a:spcPct val="100000"/>
                        </a:lnSpc>
                        <a:spcBef>
                          <a:spcPts val="0"/>
                        </a:spcBef>
                        <a:spcAft>
                          <a:spcPts val="0"/>
                        </a:spcAft>
                        <a:buClrTx/>
                        <a:buSzTx/>
                        <a:buFontTx/>
                        <a:buNone/>
                        <a:tabLst/>
                        <a:defRPr/>
                      </a:pPr>
                      <a:endParaRPr lang="fr-FR" sz="2000" b="0" dirty="0">
                        <a:latin typeface="Script Ecole 2" panose="02000400000000000000" pitchFamily="2" charset="0"/>
                        <a:ea typeface="Script Ecole 2" panose="02000400000000000000" pitchFamily="2" charset="0"/>
                      </a:endParaRPr>
                    </a:p>
                  </a:txBody>
                  <a:tcPr anchor="ctr">
                    <a:solidFill>
                      <a:schemeClr val="bg1"/>
                    </a:solidFill>
                  </a:tcPr>
                </a:tc>
                <a:extLst>
                  <a:ext uri="{0D108BD9-81ED-4DB2-BD59-A6C34878D82A}">
                    <a16:rowId xmlns:a16="http://schemas.microsoft.com/office/drawing/2014/main" val="10003"/>
                  </a:ext>
                </a:extLst>
              </a:tr>
              <a:tr h="454685">
                <a:tc>
                  <a:txBody>
                    <a:bodyPr/>
                    <a:lstStyle/>
                    <a:p>
                      <a:pPr algn="ctr"/>
                      <a:r>
                        <a:rPr lang="fr-FR" sz="2000" b="1" cap="small" baseline="0" dirty="0">
                          <a:latin typeface="Candara" panose="020E0502030303020204" pitchFamily="34" charset="0"/>
                        </a:rPr>
                        <a:t>Vendredi</a:t>
                      </a:r>
                    </a:p>
                  </a:txBody>
                  <a:tcPr>
                    <a:solidFill>
                      <a:schemeClr val="bg1"/>
                    </a:solidFill>
                  </a:tcPr>
                </a:tc>
                <a:tc vMerge="1">
                  <a:txBody>
                    <a:bodyPr/>
                    <a:lstStyle/>
                    <a:p>
                      <a:endParaRPr lang="fr-FR" b="0" dirty="0"/>
                    </a:p>
                  </a:txBody>
                  <a:tcPr/>
                </a:tc>
                <a:tc gridSpan="2" vMerge="1">
                  <a:txBody>
                    <a:bodyPr/>
                    <a:lstStyle/>
                    <a:p>
                      <a:pPr marL="0" marR="0" indent="0" algn="ctr" defTabSz="1043056" rtl="0" eaLnBrk="1" fontAlgn="auto" latinLnBrk="0" hangingPunct="1">
                        <a:lnSpc>
                          <a:spcPct val="100000"/>
                        </a:lnSpc>
                        <a:spcBef>
                          <a:spcPts val="0"/>
                        </a:spcBef>
                        <a:spcAft>
                          <a:spcPts val="0"/>
                        </a:spcAft>
                        <a:buClrTx/>
                        <a:buSzTx/>
                        <a:buFontTx/>
                        <a:buNone/>
                        <a:tabLst/>
                        <a:defRPr/>
                      </a:pPr>
                      <a:endParaRPr lang="fr-FR" sz="2000" b="0" dirty="0">
                        <a:latin typeface="Script Ecole 2" panose="02000400000000000000" pitchFamily="2" charset="0"/>
                        <a:ea typeface="Script Ecole 2" panose="02000400000000000000" pitchFamily="2" charset="0"/>
                      </a:endParaRPr>
                    </a:p>
                  </a:txBody>
                  <a:tcPr anchor="ctr">
                    <a:solidFill>
                      <a:schemeClr val="bg1"/>
                    </a:solidFill>
                  </a:tcPr>
                </a:tc>
                <a:tc hMerge="1" vMerge="1">
                  <a:txBody>
                    <a:bodyPr/>
                    <a:lstStyle/>
                    <a:p>
                      <a:pPr marL="0" marR="0" indent="0" algn="ctr" defTabSz="1043056" rtl="0" eaLnBrk="1" fontAlgn="auto" latinLnBrk="0" hangingPunct="1">
                        <a:lnSpc>
                          <a:spcPct val="100000"/>
                        </a:lnSpc>
                        <a:spcBef>
                          <a:spcPts val="0"/>
                        </a:spcBef>
                        <a:spcAft>
                          <a:spcPts val="0"/>
                        </a:spcAft>
                        <a:buClrTx/>
                        <a:buSzTx/>
                        <a:buFontTx/>
                        <a:buNone/>
                        <a:tabLst/>
                        <a:defRPr/>
                      </a:pPr>
                      <a:endParaRPr lang="fr-FR" sz="2000" b="0" dirty="0">
                        <a:latin typeface="Script Ecole 2" panose="02000400000000000000" pitchFamily="2" charset="0"/>
                        <a:ea typeface="Script Ecole 2" panose="02000400000000000000" pitchFamily="2" charset="0"/>
                      </a:endParaRPr>
                    </a:p>
                  </a:txBody>
                  <a:tcPr anchor="c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88518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26220" y="756295"/>
            <a:ext cx="8712968" cy="5940088"/>
          </a:xfrm>
          <a:prstGeom prst="rect">
            <a:avLst/>
          </a:prstGeom>
        </p:spPr>
        <p:txBody>
          <a:bodyPr wrap="square">
            <a:spAutoFit/>
          </a:bodyPr>
          <a:lstStyle/>
          <a:p>
            <a:pPr algn="just"/>
            <a:r>
              <a:rPr lang="fr-FR" sz="2000" i="1" dirty="0">
                <a:latin typeface="Candara" panose="020E0502030303020204" pitchFamily="34" charset="0"/>
                <a:ea typeface="Script Ecole 2" panose="02000400000000000000" pitchFamily="2" charset="0"/>
              </a:rPr>
              <a:t>The Center on The </a:t>
            </a:r>
            <a:r>
              <a:rPr lang="fr-FR" sz="2000" i="1" dirty="0" err="1">
                <a:latin typeface="Candara" panose="020E0502030303020204" pitchFamily="34" charset="0"/>
                <a:ea typeface="Script Ecole 2" panose="02000400000000000000" pitchFamily="2" charset="0"/>
              </a:rPr>
              <a:t>Developing</a:t>
            </a:r>
            <a:r>
              <a:rPr lang="fr-FR" sz="2000" i="1" dirty="0">
                <a:latin typeface="Candara" panose="020E0502030303020204" pitchFamily="34" charset="0"/>
                <a:ea typeface="Script Ecole 2" panose="02000400000000000000" pitchFamily="2" charset="0"/>
              </a:rPr>
              <a:t> Child </a:t>
            </a:r>
            <a:r>
              <a:rPr lang="fr-FR" sz="2000" dirty="0">
                <a:latin typeface="Candara" panose="020E0502030303020204" pitchFamily="34" charset="0"/>
                <a:ea typeface="Script Ecole 2" panose="02000400000000000000" pitchFamily="2" charset="0"/>
              </a:rPr>
              <a:t>est très clair :</a:t>
            </a:r>
          </a:p>
          <a:p>
            <a:pPr algn="just"/>
            <a:endParaRPr lang="fr-FR" sz="2000" dirty="0">
              <a:latin typeface="Candara" panose="020E0502030303020204" pitchFamily="34" charset="0"/>
              <a:ea typeface="Script Ecole 2" panose="02000400000000000000" pitchFamily="2" charset="0"/>
            </a:endParaRPr>
          </a:p>
          <a:p>
            <a:pPr algn="just"/>
            <a:r>
              <a:rPr lang="fr-FR" sz="2000" dirty="0">
                <a:latin typeface="Candara" panose="020E0502030303020204" pitchFamily="34" charset="0"/>
                <a:ea typeface="Script Ecole 2" panose="02000400000000000000" pitchFamily="2" charset="0"/>
              </a:rPr>
              <a:t>     Les environnements favorables au développement de ces compétences sont ceux dans lesquels l’adulte amène précocement et progressivement l’enfant vers une autonomie de plus en plus maîtrisée. </a:t>
            </a:r>
          </a:p>
          <a:p>
            <a:pPr algn="just"/>
            <a:endParaRPr lang="fr-FR" sz="2000" dirty="0">
              <a:latin typeface="Candara" panose="020E0502030303020204" pitchFamily="34" charset="0"/>
              <a:ea typeface="Script Ecole 2" panose="02000400000000000000" pitchFamily="2" charset="0"/>
            </a:endParaRPr>
          </a:p>
          <a:p>
            <a:pPr algn="just"/>
            <a:r>
              <a:rPr lang="fr-FR" sz="2000" dirty="0">
                <a:latin typeface="Candara" panose="020E0502030303020204" pitchFamily="34" charset="0"/>
                <a:ea typeface="Script Ecole 2" panose="02000400000000000000" pitchFamily="2" charset="0"/>
              </a:rPr>
              <a:t>     Il va devoir atteindre un objectif précis et pour cela il doit :</a:t>
            </a:r>
          </a:p>
          <a:p>
            <a:pPr marL="625475" indent="-442913" algn="just">
              <a:buFont typeface="Wingdings" panose="05000000000000000000" pitchFamily="2" charset="2"/>
              <a:buChar char="Ø"/>
            </a:pPr>
            <a:r>
              <a:rPr lang="fr-FR" sz="2000" dirty="0">
                <a:latin typeface="Candara" panose="020E0502030303020204" pitchFamily="34" charset="0"/>
                <a:ea typeface="Script Ecole 2" panose="02000400000000000000" pitchFamily="2" charset="0"/>
              </a:rPr>
              <a:t>focaliser son attention, </a:t>
            </a:r>
          </a:p>
          <a:p>
            <a:pPr marL="625475" indent="-442913" algn="just">
              <a:buFont typeface="Wingdings" panose="05000000000000000000" pitchFamily="2" charset="2"/>
              <a:buChar char="Ø"/>
            </a:pPr>
            <a:r>
              <a:rPr lang="fr-FR" sz="2000" dirty="0">
                <a:latin typeface="Candara" panose="020E0502030303020204" pitchFamily="34" charset="0"/>
                <a:ea typeface="Script Ecole 2" panose="02000400000000000000" pitchFamily="2" charset="0"/>
              </a:rPr>
              <a:t>contrôler les gestes ou les émotions inappropriées, </a:t>
            </a:r>
          </a:p>
          <a:p>
            <a:pPr marL="625475" indent="-442913" algn="just">
              <a:buFont typeface="Wingdings" panose="05000000000000000000" pitchFamily="2" charset="2"/>
              <a:buChar char="Ø"/>
            </a:pPr>
            <a:r>
              <a:rPr lang="fr-FR" sz="2000" dirty="0">
                <a:latin typeface="Candara" panose="020E0502030303020204" pitchFamily="34" charset="0"/>
                <a:ea typeface="Script Ecole 2" panose="02000400000000000000" pitchFamily="2" charset="0"/>
              </a:rPr>
              <a:t>planifier ses actions,</a:t>
            </a:r>
          </a:p>
          <a:p>
            <a:pPr marL="625475" indent="-442913" algn="just">
              <a:buFont typeface="Wingdings" panose="05000000000000000000" pitchFamily="2" charset="2"/>
              <a:buChar char="Ø"/>
            </a:pPr>
            <a:r>
              <a:rPr lang="fr-FR" sz="2000" dirty="0">
                <a:latin typeface="Candara" panose="020E0502030303020204" pitchFamily="34" charset="0"/>
                <a:ea typeface="Script Ecole 2" panose="02000400000000000000" pitchFamily="2" charset="0"/>
              </a:rPr>
              <a:t>rester flexible en cas d’erreur. </a:t>
            </a:r>
          </a:p>
          <a:p>
            <a:pPr marL="625475" indent="-442913" algn="just">
              <a:buFont typeface="Wingdings" panose="05000000000000000000" pitchFamily="2" charset="2"/>
              <a:buChar char="Ø"/>
            </a:pPr>
            <a:endParaRPr lang="fr-FR" sz="2000" dirty="0">
              <a:latin typeface="Candara" panose="020E0502030303020204" pitchFamily="34" charset="0"/>
              <a:ea typeface="Script Ecole 2" panose="02000400000000000000" pitchFamily="2" charset="0"/>
            </a:endParaRPr>
          </a:p>
          <a:p>
            <a:pPr algn="just"/>
            <a:r>
              <a:rPr lang="fr-FR" sz="2000" dirty="0">
                <a:latin typeface="Candara" panose="020E0502030303020204" pitchFamily="34" charset="0"/>
                <a:ea typeface="Script Ecole 2" panose="02000400000000000000" pitchFamily="2" charset="0"/>
              </a:rPr>
              <a:t>     Il n’y a que lui, par sa propre activité, qui puisse construire son intelligence exécutive. L’adulte ne peut que l’encourager, dès 3 ans, à faire lui-même ce qu’il peut faire, en l’accompagnant sans faire à sa place, en l’encourageant, puis en s’effaçant progressivement. </a:t>
            </a:r>
          </a:p>
          <a:p>
            <a:pPr algn="just"/>
            <a:endParaRPr lang="fr-FR" sz="2000" dirty="0">
              <a:latin typeface="Candara" panose="020E0502030303020204" pitchFamily="34" charset="0"/>
              <a:ea typeface="Script Ecole 2" panose="02000400000000000000" pitchFamily="2" charset="0"/>
            </a:endParaRPr>
          </a:p>
          <a:p>
            <a:pPr algn="just"/>
            <a:r>
              <a:rPr lang="fr-FR" sz="2000" dirty="0">
                <a:latin typeface="Candara" panose="020E0502030303020204" pitchFamily="34" charset="0"/>
                <a:ea typeface="Script Ecole 2" panose="02000400000000000000" pitchFamily="2" charset="0"/>
              </a:rPr>
              <a:t>     Nul besoin d’aller chercher des activités extraordinaires, à 3 ans, l’ordinaire est extraordinaire.</a:t>
            </a:r>
          </a:p>
        </p:txBody>
      </p:sp>
    </p:spTree>
    <p:extLst>
      <p:ext uri="{BB962C8B-B14F-4D97-AF65-F5344CB8AC3E}">
        <p14:creationId xmlns:p14="http://schemas.microsoft.com/office/powerpoint/2010/main" val="1541994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59855" y="2124447"/>
            <a:ext cx="8784976" cy="2554545"/>
          </a:xfrm>
          <a:prstGeom prst="rect">
            <a:avLst/>
          </a:prstGeom>
        </p:spPr>
        <p:txBody>
          <a:bodyPr wrap="square">
            <a:spAutoFit/>
          </a:bodyPr>
          <a:lstStyle/>
          <a:p>
            <a:pPr algn="just"/>
            <a:r>
              <a:rPr lang="fr-FR" sz="2000" dirty="0">
                <a:latin typeface="Candara" panose="020E0502030303020204" pitchFamily="34" charset="0"/>
                <a:ea typeface="Script Ecole 2" panose="02000400000000000000" pitchFamily="2" charset="0"/>
              </a:rPr>
              <a:t>     Le fonctionnement d’une classe maternelle doit par conséquent être basé sur l’autonomie des enfants et l’individualisation. </a:t>
            </a:r>
          </a:p>
          <a:p>
            <a:pPr algn="just"/>
            <a:endParaRPr lang="fr-FR" sz="2000" dirty="0">
              <a:latin typeface="Candara" panose="020E0502030303020204" pitchFamily="34" charset="0"/>
              <a:ea typeface="Script Ecole 2" panose="02000400000000000000" pitchFamily="2" charset="0"/>
            </a:endParaRPr>
          </a:p>
          <a:p>
            <a:pPr algn="just"/>
            <a:r>
              <a:rPr lang="fr-FR" sz="2000" dirty="0">
                <a:latin typeface="Candara" panose="020E0502030303020204" pitchFamily="34" charset="0"/>
                <a:ea typeface="Script Ecole 2" panose="02000400000000000000" pitchFamily="2" charset="0"/>
              </a:rPr>
              <a:t>     Dès leur entrée dans la classe le matin, ils sont invités à choisir eux-mêmes ce qu’ils veulent faire et à le faire librement, autant qu’ils le souhaitent, tout en respectant une règle de vie très simple (qui en entraîne beaucoup d’autres) : </a:t>
            </a:r>
          </a:p>
          <a:p>
            <a:pPr algn="just"/>
            <a:endParaRPr lang="fr-FR" sz="2000" b="1" dirty="0">
              <a:latin typeface="Candara" panose="020E0502030303020204" pitchFamily="34" charset="0"/>
              <a:ea typeface="Script Ecole 2" panose="02000400000000000000" pitchFamily="2" charset="0"/>
            </a:endParaRPr>
          </a:p>
          <a:p>
            <a:pPr algn="ctr"/>
            <a:r>
              <a:rPr lang="fr-FR" sz="2000" b="1" dirty="0">
                <a:latin typeface="Candara" panose="020E0502030303020204" pitchFamily="34" charset="0"/>
                <a:ea typeface="Script Ecole 2" panose="02000400000000000000" pitchFamily="2" charset="0"/>
              </a:rPr>
              <a:t>« Je ne dois jamais déranger l’activité d’un enfant ou d’un adulte ».</a:t>
            </a:r>
          </a:p>
        </p:txBody>
      </p:sp>
      <p:sp>
        <p:nvSpPr>
          <p:cNvPr id="6" name="Rectangle 5"/>
          <p:cNvSpPr/>
          <p:nvPr/>
        </p:nvSpPr>
        <p:spPr>
          <a:xfrm>
            <a:off x="904654" y="828303"/>
            <a:ext cx="8840177" cy="769441"/>
          </a:xfrm>
          <a:prstGeom prst="rect">
            <a:avLst/>
          </a:prstGeom>
        </p:spPr>
        <p:txBody>
          <a:bodyPr wrap="none">
            <a:spAutoFit/>
          </a:bodyPr>
          <a:lstStyle/>
          <a:p>
            <a:pPr algn="ctr"/>
            <a:r>
              <a:rPr lang="fr-FR" sz="4400" dirty="0">
                <a:latin typeface="Broadway" panose="04040905080B02020502" pitchFamily="82" charset="0"/>
              </a:rPr>
              <a:t>Fonctionnement de la classe</a:t>
            </a:r>
          </a:p>
        </p:txBody>
      </p:sp>
    </p:spTree>
    <p:extLst>
      <p:ext uri="{BB962C8B-B14F-4D97-AF65-F5344CB8AC3E}">
        <p14:creationId xmlns:p14="http://schemas.microsoft.com/office/powerpoint/2010/main" val="214516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5420" y="684287"/>
            <a:ext cx="8069068" cy="1631216"/>
          </a:xfrm>
          <a:prstGeom prst="rect">
            <a:avLst/>
          </a:prstGeom>
        </p:spPr>
        <p:txBody>
          <a:bodyPr wrap="none">
            <a:spAutoFit/>
          </a:bodyPr>
          <a:lstStyle/>
          <a:p>
            <a:pPr algn="ctr"/>
            <a:r>
              <a:rPr lang="fr-FR" sz="5000" dirty="0">
                <a:latin typeface="Broadway" panose="04040905080B02020502" pitchFamily="82" charset="0"/>
              </a:rPr>
              <a:t>Des exercices efficaces,</a:t>
            </a:r>
          </a:p>
          <a:p>
            <a:pPr algn="ctr"/>
            <a:r>
              <a:rPr lang="fr-FR" sz="5000" dirty="0">
                <a:latin typeface="Broadway" panose="04040905080B02020502" pitchFamily="82" charset="0"/>
              </a:rPr>
              <a:t>  pourquoi ?</a:t>
            </a:r>
          </a:p>
        </p:txBody>
      </p:sp>
      <p:sp>
        <p:nvSpPr>
          <p:cNvPr id="5" name="Rectangle 4"/>
          <p:cNvSpPr/>
          <p:nvPr/>
        </p:nvSpPr>
        <p:spPr>
          <a:xfrm>
            <a:off x="954212" y="2412479"/>
            <a:ext cx="8640960" cy="4708981"/>
          </a:xfrm>
          <a:prstGeom prst="rect">
            <a:avLst/>
          </a:prstGeom>
        </p:spPr>
        <p:txBody>
          <a:bodyPr wrap="square">
            <a:spAutoFit/>
          </a:bodyPr>
          <a:lstStyle/>
          <a:p>
            <a:pPr marL="514350" indent="-514350" algn="just">
              <a:buAutoNum type="arabicParenR"/>
            </a:pPr>
            <a:r>
              <a:rPr lang="fr-FR" sz="2000" dirty="0">
                <a:latin typeface="Candara" panose="020E0502030303020204" pitchFamily="34" charset="0"/>
                <a:ea typeface="Script Ecole 2" panose="02000400000000000000" pitchFamily="2" charset="0"/>
              </a:rPr>
              <a:t>C’est chacun son tour :</a:t>
            </a:r>
          </a:p>
          <a:p>
            <a:pPr marL="808038" algn="just"/>
            <a:r>
              <a:rPr lang="fr-FR" sz="2000" dirty="0">
                <a:latin typeface="Candara" panose="020E0502030303020204" pitchFamily="34" charset="0"/>
                <a:ea typeface="Script Ecole 2" panose="02000400000000000000" pitchFamily="2" charset="0"/>
              </a:rPr>
              <a:t>Lorsque l’adulte montre les gestes à l’enfant, celui-ci doit attendre la fin de la démonstration pour les reproduire. Il doit ainsi inhiber son désir de faire jusqu’à la fin de la présentation, tout en gardant en mémoire la succession de gestes à exécuter et le but à atteindre. </a:t>
            </a:r>
          </a:p>
          <a:p>
            <a:pPr marL="808038" algn="just"/>
            <a:r>
              <a:rPr lang="fr-FR" sz="2000" dirty="0">
                <a:solidFill>
                  <a:srgbClr val="FF0000"/>
                </a:solidFill>
                <a:latin typeface="Candara" panose="020E0502030303020204" pitchFamily="34" charset="0"/>
                <a:ea typeface="Script Ecole 2" panose="02000400000000000000" pitchFamily="2" charset="0"/>
              </a:rPr>
              <a:t>-&gt; contrôle inhibiteur / mémoire de travail. </a:t>
            </a:r>
          </a:p>
          <a:p>
            <a:pPr algn="just"/>
            <a:endParaRPr lang="fr-FR" sz="2000" dirty="0">
              <a:latin typeface="Candara" panose="020E0502030303020204" pitchFamily="34" charset="0"/>
              <a:ea typeface="Script Ecole 2" panose="02000400000000000000" pitchFamily="2" charset="0"/>
            </a:endParaRPr>
          </a:p>
          <a:p>
            <a:pPr algn="just"/>
            <a:r>
              <a:rPr lang="fr-FR" sz="2000" dirty="0">
                <a:latin typeface="Candara" panose="020E0502030303020204" pitchFamily="34" charset="0"/>
                <a:ea typeface="Script Ecole 2" panose="02000400000000000000" pitchFamily="2" charset="0"/>
              </a:rPr>
              <a:t>2) Le but est explicite :</a:t>
            </a:r>
          </a:p>
          <a:p>
            <a:pPr marL="808038" algn="just"/>
            <a:r>
              <a:rPr lang="fr-FR" sz="2000" dirty="0">
                <a:latin typeface="Candara" panose="020E0502030303020204" pitchFamily="34" charset="0"/>
                <a:ea typeface="Script Ecole 2" panose="02000400000000000000" pitchFamily="2" charset="0"/>
              </a:rPr>
              <a:t>L’adulte annonce clairement le but à l’enfant. C’est un point capital. Sans objectif, il n’est besoin ni de garder en mémoire des informations, ni de les planifier, ni de rester flexible dans ses stratégies, puisque de toutes façons, il n’y a aucun but défini.</a:t>
            </a:r>
          </a:p>
          <a:p>
            <a:pPr marL="808038" algn="just"/>
            <a:r>
              <a:rPr lang="fr-FR" sz="2000" dirty="0">
                <a:latin typeface="Candara" panose="020E0502030303020204" pitchFamily="34" charset="0"/>
                <a:ea typeface="Script Ecole 2" panose="02000400000000000000" pitchFamily="2" charset="0"/>
              </a:rPr>
              <a:t>La démonstration est exacte et possède un ordre logique.</a:t>
            </a:r>
          </a:p>
          <a:p>
            <a:pPr marL="808038" algn="just"/>
            <a:r>
              <a:rPr lang="fr-FR" sz="2000" dirty="0">
                <a:solidFill>
                  <a:srgbClr val="FF0000"/>
                </a:solidFill>
                <a:latin typeface="Candara" panose="020E0502030303020204" pitchFamily="34" charset="0"/>
                <a:ea typeface="Script Ecole 2" panose="02000400000000000000" pitchFamily="2" charset="0"/>
              </a:rPr>
              <a:t>-&gt; sens de l’activité. </a:t>
            </a:r>
          </a:p>
          <a:p>
            <a:pPr marL="808038" algn="just"/>
            <a:endParaRPr lang="fr-FR" sz="2000" dirty="0">
              <a:latin typeface="Candara" panose="020E0502030303020204" pitchFamily="34" charset="0"/>
              <a:ea typeface="Script Ecole 2" panose="02000400000000000000" pitchFamily="2" charset="0"/>
            </a:endParaRPr>
          </a:p>
        </p:txBody>
      </p:sp>
    </p:spTree>
    <p:extLst>
      <p:ext uri="{BB962C8B-B14F-4D97-AF65-F5344CB8AC3E}">
        <p14:creationId xmlns:p14="http://schemas.microsoft.com/office/powerpoint/2010/main" val="2445983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26220" y="1538883"/>
            <a:ext cx="8640960" cy="5016758"/>
          </a:xfrm>
          <a:prstGeom prst="rect">
            <a:avLst/>
          </a:prstGeom>
        </p:spPr>
        <p:txBody>
          <a:bodyPr wrap="square">
            <a:spAutoFit/>
          </a:bodyPr>
          <a:lstStyle/>
          <a:p>
            <a:pPr marL="514350" indent="-514350" algn="just">
              <a:buAutoNum type="arabicParenR" startAt="3"/>
            </a:pPr>
            <a:r>
              <a:rPr lang="fr-FR" sz="2000" dirty="0">
                <a:latin typeface="Candara" panose="020E0502030303020204" pitchFamily="34" charset="0"/>
                <a:ea typeface="Script Ecole 2" panose="02000400000000000000" pitchFamily="2" charset="0"/>
              </a:rPr>
              <a:t>Il peut détecter son erreur tout seul :</a:t>
            </a:r>
          </a:p>
          <a:p>
            <a:pPr marL="514350" indent="-514350" algn="just">
              <a:buAutoNum type="arabicParenR" startAt="3"/>
            </a:pPr>
            <a:endParaRPr lang="fr-FR" sz="2000" dirty="0">
              <a:latin typeface="Candara" panose="020E0502030303020204" pitchFamily="34" charset="0"/>
              <a:ea typeface="Script Ecole 2" panose="02000400000000000000" pitchFamily="2" charset="0"/>
            </a:endParaRPr>
          </a:p>
          <a:p>
            <a:pPr marL="808038" algn="just"/>
            <a:r>
              <a:rPr lang="fr-FR" sz="2000" dirty="0">
                <a:latin typeface="Candara" panose="020E0502030303020204" pitchFamily="34" charset="0"/>
                <a:ea typeface="Script Ecole 2" panose="02000400000000000000" pitchFamily="2" charset="0"/>
              </a:rPr>
              <a:t>Le matériel est autocorrectif. L’enfant peut alors se perfectionner tout seul en répétant autant qu’il le souhaite, et sans avoir besoin du retour de l’adulte puisqu’il peut lui-même percevoir son erreur.</a:t>
            </a:r>
          </a:p>
          <a:p>
            <a:pPr marL="808038" algn="just"/>
            <a:r>
              <a:rPr lang="fr-FR" sz="2000" dirty="0">
                <a:solidFill>
                  <a:srgbClr val="FF0000"/>
                </a:solidFill>
                <a:latin typeface="Candara" panose="020E0502030303020204" pitchFamily="34" charset="0"/>
                <a:ea typeface="Script Ecole 2" panose="02000400000000000000" pitchFamily="2" charset="0"/>
              </a:rPr>
              <a:t>-&gt; autonomie.</a:t>
            </a:r>
          </a:p>
          <a:p>
            <a:pPr algn="just"/>
            <a:endParaRPr lang="fr-FR" sz="2000" dirty="0">
              <a:latin typeface="Candara" panose="020E0502030303020204" pitchFamily="34" charset="0"/>
              <a:ea typeface="Script Ecole 2" panose="02000400000000000000" pitchFamily="2" charset="0"/>
            </a:endParaRPr>
          </a:p>
          <a:p>
            <a:pPr marL="514350" indent="-514350" algn="just">
              <a:buAutoNum type="arabicParenR" startAt="2"/>
            </a:pPr>
            <a:r>
              <a:rPr lang="fr-FR" sz="2000" dirty="0">
                <a:latin typeface="Candara" panose="020E0502030303020204" pitchFamily="34" charset="0"/>
                <a:ea typeface="Script Ecole 2" panose="02000400000000000000" pitchFamily="2" charset="0"/>
              </a:rPr>
              <a:t>La démonstration est individuelle :</a:t>
            </a:r>
          </a:p>
          <a:p>
            <a:pPr marL="514350" indent="-514350" algn="just">
              <a:buAutoNum type="arabicParenR" startAt="2"/>
            </a:pPr>
            <a:endParaRPr lang="fr-FR" sz="2000" dirty="0">
              <a:latin typeface="Candara" panose="020E0502030303020204" pitchFamily="34" charset="0"/>
              <a:ea typeface="Script Ecole 2" panose="02000400000000000000" pitchFamily="2" charset="0"/>
            </a:endParaRPr>
          </a:p>
          <a:p>
            <a:pPr marL="808038" algn="just"/>
            <a:r>
              <a:rPr lang="fr-FR" sz="2000" dirty="0">
                <a:latin typeface="Candara" panose="020E0502030303020204" pitchFamily="34" charset="0"/>
                <a:ea typeface="Script Ecole 2" panose="02000400000000000000" pitchFamily="2" charset="0"/>
              </a:rPr>
              <a:t>Pourquoi ? Parce qu’à 3 ans, le contrôle inhibiteur et la mémoire de travail d’un enfant sont faibles. Ainsi, si la présentation avait lieu avec 2 ou 3 camarades, l’enfant oublierait les gestes montrés par l’adulte, le temps que les autres réalisent les gestes chacun leur tour ; il n’aurait par ailleurs pas la capacité de patienter pendant que 2 ou 3 autres de ses camarades s’exercent.</a:t>
            </a:r>
          </a:p>
          <a:p>
            <a:pPr marL="808038" algn="just"/>
            <a:endParaRPr lang="fr-FR" sz="2000" dirty="0">
              <a:latin typeface="Candara" panose="020E0502030303020204" pitchFamily="34" charset="0"/>
              <a:ea typeface="Script Ecole 2" panose="02000400000000000000" pitchFamily="2" charset="0"/>
            </a:endParaRPr>
          </a:p>
        </p:txBody>
      </p:sp>
    </p:spTree>
    <p:extLst>
      <p:ext uri="{BB962C8B-B14F-4D97-AF65-F5344CB8AC3E}">
        <p14:creationId xmlns:p14="http://schemas.microsoft.com/office/powerpoint/2010/main" val="3372930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2184" y="684287"/>
            <a:ext cx="9361040" cy="1569660"/>
          </a:xfrm>
          <a:prstGeom prst="rect">
            <a:avLst/>
          </a:prstGeom>
        </p:spPr>
        <p:txBody>
          <a:bodyPr wrap="square">
            <a:spAutoFit/>
          </a:bodyPr>
          <a:lstStyle/>
          <a:p>
            <a:pPr algn="ctr"/>
            <a:r>
              <a:rPr lang="fr-FR" sz="4800" dirty="0">
                <a:latin typeface="Broadway" panose="04040905080B02020502" pitchFamily="82" charset="0"/>
              </a:rPr>
              <a:t>L’intelligence se construit, </a:t>
            </a:r>
          </a:p>
          <a:p>
            <a:pPr algn="ctr"/>
            <a:r>
              <a:rPr lang="fr-FR" sz="4800" dirty="0">
                <a:latin typeface="Broadway" panose="04040905080B02020502" pitchFamily="82" charset="0"/>
              </a:rPr>
              <a:t>prenons-la au sérieux.</a:t>
            </a:r>
          </a:p>
        </p:txBody>
      </p:sp>
      <p:sp>
        <p:nvSpPr>
          <p:cNvPr id="4" name="Rectangle 3"/>
          <p:cNvSpPr/>
          <p:nvPr/>
        </p:nvSpPr>
        <p:spPr>
          <a:xfrm>
            <a:off x="954212" y="2412479"/>
            <a:ext cx="8856984" cy="4401205"/>
          </a:xfrm>
          <a:prstGeom prst="rect">
            <a:avLst/>
          </a:prstGeom>
        </p:spPr>
        <p:txBody>
          <a:bodyPr wrap="square">
            <a:spAutoFit/>
          </a:bodyPr>
          <a:lstStyle/>
          <a:p>
            <a:pPr marL="182562" algn="just"/>
            <a:r>
              <a:rPr lang="fr-FR" sz="2000" dirty="0">
                <a:latin typeface="Candara" panose="020E0502030303020204" pitchFamily="34" charset="0"/>
                <a:ea typeface="Script Ecole 2" panose="02000400000000000000" pitchFamily="2" charset="0"/>
              </a:rPr>
              <a:t>     Les enfants sont intéressés par les objets que nous utilisons. Les faux objets ne permettent pas à l’enfant d’exercer ses compétences exécutives : ils n’offrent ni but réel, ni contrôle de l’erreur (une assiette en plastique utilisée brusquement ne casse pas et n’offre donc aucun retour immédiat ; elle ne permet pas à l’enfant d’ajuster ses gestes). </a:t>
            </a:r>
          </a:p>
          <a:p>
            <a:pPr marL="533400" indent="-350838" algn="just">
              <a:buFont typeface="Wingdings" panose="05000000000000000000" pitchFamily="2" charset="2"/>
              <a:buChar char="Ø"/>
            </a:pPr>
            <a:endParaRPr lang="fr-FR" sz="2000" dirty="0">
              <a:latin typeface="Candara" panose="020E0502030303020204" pitchFamily="34" charset="0"/>
              <a:ea typeface="Script Ecole 2" panose="02000400000000000000" pitchFamily="2" charset="0"/>
            </a:endParaRPr>
          </a:p>
          <a:p>
            <a:r>
              <a:rPr lang="fr-FR" sz="2000" dirty="0">
                <a:latin typeface="Candara" panose="020E0502030303020204" pitchFamily="34" charset="0"/>
                <a:ea typeface="Script Ecole 2" panose="02000400000000000000" pitchFamily="2" charset="0"/>
              </a:rPr>
              <a:t>Alors :</a:t>
            </a:r>
          </a:p>
          <a:p>
            <a:pPr marL="898525" indent="-533400">
              <a:buFont typeface="Wingdings" panose="05000000000000000000" pitchFamily="2" charset="2"/>
              <a:buChar char="Ø"/>
            </a:pPr>
            <a:r>
              <a:rPr lang="fr-FR" sz="2000" dirty="0">
                <a:latin typeface="Candara" panose="020E0502030303020204" pitchFamily="34" charset="0"/>
                <a:ea typeface="Script Ecole 2" panose="02000400000000000000" pitchFamily="2" charset="0"/>
              </a:rPr>
              <a:t>Donnons-leur de vrais objets</a:t>
            </a:r>
          </a:p>
          <a:p>
            <a:pPr marL="898525" indent="-533400">
              <a:buFont typeface="Wingdings" panose="05000000000000000000" pitchFamily="2" charset="2"/>
              <a:buChar char="Ø"/>
            </a:pPr>
            <a:r>
              <a:rPr lang="fr-FR" sz="2000" dirty="0">
                <a:latin typeface="Candara" panose="020E0502030303020204" pitchFamily="34" charset="0"/>
                <a:ea typeface="Script Ecole 2" panose="02000400000000000000" pitchFamily="2" charset="0"/>
              </a:rPr>
              <a:t>Faisons-leur couper de vrais légumes et des fruits pour préparer le repas ou des gâteaux.</a:t>
            </a:r>
          </a:p>
          <a:p>
            <a:pPr marL="898525" indent="-533400">
              <a:buFont typeface="Wingdings" panose="05000000000000000000" pitchFamily="2" charset="2"/>
              <a:buChar char="Ø"/>
            </a:pPr>
            <a:r>
              <a:rPr lang="fr-FR" sz="2000" dirty="0">
                <a:latin typeface="Candara" panose="020E0502030303020204" pitchFamily="34" charset="0"/>
                <a:ea typeface="Script Ecole 2" panose="02000400000000000000" pitchFamily="2" charset="0"/>
              </a:rPr>
              <a:t>Laissons-les s’occuper d’enfants plus petits, </a:t>
            </a:r>
          </a:p>
          <a:p>
            <a:pPr marL="898525" indent="-533400">
              <a:buFont typeface="Wingdings" panose="05000000000000000000" pitchFamily="2" charset="2"/>
              <a:buChar char="Ø"/>
            </a:pPr>
            <a:r>
              <a:rPr lang="fr-FR" sz="2000" dirty="0">
                <a:latin typeface="Candara" panose="020E0502030303020204" pitchFamily="34" charset="0"/>
                <a:ea typeface="Script Ecole 2" panose="02000400000000000000" pitchFamily="2" charset="0"/>
              </a:rPr>
              <a:t>Montrons-leur comment mettre la table et réaliser d’autres tâches quotidiennes. </a:t>
            </a:r>
          </a:p>
          <a:p>
            <a:pPr marL="533400" indent="-350838" algn="just">
              <a:buFont typeface="Wingdings" panose="05000000000000000000" pitchFamily="2" charset="2"/>
              <a:buChar char="Ø"/>
            </a:pPr>
            <a:endParaRPr lang="fr-FR" sz="2000" dirty="0">
              <a:latin typeface="Script Ecole 2" panose="02000400000000000000" pitchFamily="2" charset="0"/>
              <a:ea typeface="Script Ecole 2" panose="02000400000000000000" pitchFamily="2" charset="0"/>
            </a:endParaRPr>
          </a:p>
        </p:txBody>
      </p:sp>
    </p:spTree>
    <p:extLst>
      <p:ext uri="{BB962C8B-B14F-4D97-AF65-F5344CB8AC3E}">
        <p14:creationId xmlns:p14="http://schemas.microsoft.com/office/powerpoint/2010/main" val="1977578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2941" y="756295"/>
            <a:ext cx="8801513" cy="861774"/>
          </a:xfrm>
          <a:prstGeom prst="rect">
            <a:avLst/>
          </a:prstGeom>
        </p:spPr>
        <p:txBody>
          <a:bodyPr wrap="none">
            <a:spAutoFit/>
          </a:bodyPr>
          <a:lstStyle/>
          <a:p>
            <a:pPr algn="ctr"/>
            <a:r>
              <a:rPr lang="fr-FR" sz="5000" dirty="0">
                <a:latin typeface="Broadway" panose="04040905080B02020502" pitchFamily="82" charset="0"/>
              </a:rPr>
              <a:t>Les activités en plateaux</a:t>
            </a:r>
          </a:p>
        </p:txBody>
      </p:sp>
      <p:sp>
        <p:nvSpPr>
          <p:cNvPr id="4" name="Rectangle 3"/>
          <p:cNvSpPr/>
          <p:nvPr/>
        </p:nvSpPr>
        <p:spPr>
          <a:xfrm>
            <a:off x="979203" y="1836415"/>
            <a:ext cx="8746484" cy="4708981"/>
          </a:xfrm>
          <a:prstGeom prst="rect">
            <a:avLst/>
          </a:prstGeom>
        </p:spPr>
        <p:txBody>
          <a:bodyPr wrap="square">
            <a:spAutoFit/>
          </a:bodyPr>
          <a:lstStyle/>
          <a:p>
            <a:pPr marL="342900" indent="-342900" algn="just">
              <a:buFont typeface="Wingdings" panose="05000000000000000000" pitchFamily="2" charset="2"/>
              <a:buChar char="Ø"/>
            </a:pPr>
            <a:r>
              <a:rPr lang="fr-FR" sz="2000" dirty="0">
                <a:latin typeface="Script Ecole 2" panose="02000400000000000000" pitchFamily="2" charset="0"/>
                <a:ea typeface="Script Ecole 2" panose="02000400000000000000" pitchFamily="2" charset="0"/>
              </a:rPr>
              <a:t>Matériel concret de manipulation qui favorise l'autonomie, la confiance en soi et la concentration.</a:t>
            </a:r>
          </a:p>
          <a:p>
            <a:pPr marL="285750" indent="-285750" algn="just">
              <a:buFont typeface="Wingdings" panose="05000000000000000000" pitchFamily="2" charset="2"/>
              <a:buChar char="Ø"/>
            </a:pPr>
            <a:endParaRPr lang="fr-FR" sz="2000" dirty="0">
              <a:latin typeface="Script Ecole 2" panose="02000400000000000000" pitchFamily="2" charset="0"/>
              <a:ea typeface="Script Ecole 2" panose="02000400000000000000" pitchFamily="2" charset="0"/>
            </a:endParaRPr>
          </a:p>
          <a:p>
            <a:pPr marL="342900" indent="-342900" algn="just">
              <a:buFont typeface="Wingdings" panose="05000000000000000000" pitchFamily="2" charset="2"/>
              <a:buChar char="Ø"/>
            </a:pPr>
            <a:r>
              <a:rPr lang="fr-FR" sz="2000" dirty="0">
                <a:latin typeface="Script Ecole 2" panose="02000400000000000000" pitchFamily="2" charset="0"/>
                <a:ea typeface="Script Ecole 2" panose="02000400000000000000" pitchFamily="2" charset="0"/>
              </a:rPr>
              <a:t>Mise à disposition en permanence d'un matériel qui nécessite des gestes très précis.</a:t>
            </a:r>
          </a:p>
          <a:p>
            <a:pPr marL="285750" indent="-285750" algn="just">
              <a:buFont typeface="Wingdings" panose="05000000000000000000" pitchFamily="2" charset="2"/>
              <a:buChar char="Ø"/>
            </a:pPr>
            <a:endParaRPr lang="fr-FR" sz="2000" dirty="0">
              <a:latin typeface="Script Ecole 2" panose="02000400000000000000" pitchFamily="2" charset="0"/>
              <a:ea typeface="Script Ecole 2" panose="02000400000000000000" pitchFamily="2" charset="0"/>
            </a:endParaRPr>
          </a:p>
          <a:p>
            <a:pPr marL="342900" indent="-342900" algn="just">
              <a:buFont typeface="Wingdings" panose="05000000000000000000" pitchFamily="2" charset="2"/>
              <a:buChar char="Ø"/>
            </a:pPr>
            <a:r>
              <a:rPr lang="fr-FR" sz="2000" dirty="0">
                <a:latin typeface="Script Ecole 2" panose="02000400000000000000" pitchFamily="2" charset="0"/>
                <a:ea typeface="Script Ecole 2" panose="02000400000000000000" pitchFamily="2" charset="0"/>
              </a:rPr>
              <a:t>Presque toutes les activités se pratiquent seul (plus rarement par deux). </a:t>
            </a:r>
          </a:p>
          <a:p>
            <a:pPr marL="285750" indent="-285750" algn="just">
              <a:buFont typeface="Wingdings" panose="05000000000000000000" pitchFamily="2" charset="2"/>
              <a:buChar char="Ø"/>
            </a:pPr>
            <a:endParaRPr lang="fr-FR" sz="2000" dirty="0">
              <a:latin typeface="Script Ecole 2" panose="02000400000000000000" pitchFamily="2" charset="0"/>
              <a:ea typeface="Script Ecole 2" panose="02000400000000000000" pitchFamily="2" charset="0"/>
            </a:endParaRPr>
          </a:p>
          <a:p>
            <a:pPr marL="342900" indent="-342900" algn="just">
              <a:buFont typeface="Wingdings" panose="05000000000000000000" pitchFamily="2" charset="2"/>
              <a:buChar char="Ø"/>
            </a:pPr>
            <a:r>
              <a:rPr lang="fr-FR" sz="2000" dirty="0">
                <a:latin typeface="Script Ecole 2" panose="02000400000000000000" pitchFamily="2" charset="0"/>
                <a:ea typeface="Script Ecole 2" panose="02000400000000000000" pitchFamily="2" charset="0"/>
              </a:rPr>
              <a:t>On a le droit d'utiliser uniquement le matériel qui nous a été présenté par la maîtresse. </a:t>
            </a:r>
          </a:p>
          <a:p>
            <a:pPr marL="285750" indent="-285750" algn="just">
              <a:buFont typeface="Wingdings" panose="05000000000000000000" pitchFamily="2" charset="2"/>
              <a:buChar char="Ø"/>
            </a:pPr>
            <a:endParaRPr lang="fr-FR" sz="2000" dirty="0">
              <a:latin typeface="Script Ecole 2" panose="02000400000000000000" pitchFamily="2" charset="0"/>
              <a:ea typeface="Script Ecole 2" panose="02000400000000000000" pitchFamily="2" charset="0"/>
            </a:endParaRPr>
          </a:p>
          <a:p>
            <a:pPr marL="342900" indent="-342900" algn="just">
              <a:buFont typeface="Wingdings" panose="05000000000000000000" pitchFamily="2" charset="2"/>
              <a:buChar char="Ø"/>
            </a:pPr>
            <a:r>
              <a:rPr lang="fr-FR" sz="2000" dirty="0">
                <a:latin typeface="Script Ecole 2" panose="02000400000000000000" pitchFamily="2" charset="0"/>
                <a:ea typeface="Script Ecole 2" panose="02000400000000000000" pitchFamily="2" charset="0"/>
              </a:rPr>
              <a:t>Les présentations se font, autant que possible, à un enfant à la fois. </a:t>
            </a:r>
          </a:p>
          <a:p>
            <a:pPr algn="just"/>
            <a:endParaRPr lang="fr-FR" sz="2000" dirty="0">
              <a:latin typeface="Script Ecole 2" panose="02000400000000000000" pitchFamily="2" charset="0"/>
              <a:ea typeface="Script Ecole 2" panose="02000400000000000000" pitchFamily="2" charset="0"/>
            </a:endParaRPr>
          </a:p>
          <a:p>
            <a:pPr marL="342900" indent="-342900" algn="just">
              <a:buFont typeface="Wingdings" panose="05000000000000000000" pitchFamily="2" charset="2"/>
              <a:buChar char="Ø"/>
            </a:pPr>
            <a:r>
              <a:rPr lang="fr-FR" sz="2000" dirty="0">
                <a:latin typeface="Script Ecole 2" panose="02000400000000000000" pitchFamily="2" charset="0"/>
                <a:ea typeface="Script Ecole 2" panose="02000400000000000000" pitchFamily="2" charset="0"/>
              </a:rPr>
              <a:t>Le matériel est pensé pour des enfants de 3 à 6 ans donc il n'y a pas de soucis lié au triple niveau.</a:t>
            </a:r>
          </a:p>
        </p:txBody>
      </p:sp>
    </p:spTree>
    <p:extLst>
      <p:ext uri="{BB962C8B-B14F-4D97-AF65-F5344CB8AC3E}">
        <p14:creationId xmlns:p14="http://schemas.microsoft.com/office/powerpoint/2010/main" val="1901075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8228" y="2039044"/>
            <a:ext cx="8496944" cy="3785652"/>
          </a:xfrm>
          <a:prstGeom prst="rect">
            <a:avLst/>
          </a:prstGeom>
        </p:spPr>
        <p:txBody>
          <a:bodyPr wrap="square" lIns="90000">
            <a:spAutoFit/>
          </a:bodyPr>
          <a:lstStyle/>
          <a:p>
            <a:pPr algn="just"/>
            <a:r>
              <a:rPr lang="fr-FR" sz="2000" dirty="0">
                <a:latin typeface="Script Ecole 2" panose="02000400000000000000" pitchFamily="2" charset="0"/>
                <a:ea typeface="Script Ecole 2" panose="02000400000000000000" pitchFamily="2" charset="0"/>
              </a:rPr>
              <a:t>     Elles permettent de travailler sur l’ambiance de la classe : le calme, le rangement, le soin, …</a:t>
            </a:r>
          </a:p>
          <a:p>
            <a:pPr algn="just"/>
            <a:endParaRPr lang="fr-FR" sz="2000" dirty="0">
              <a:latin typeface="Script Ecole 2" panose="02000400000000000000" pitchFamily="2" charset="0"/>
              <a:ea typeface="Script Ecole 2" panose="02000400000000000000" pitchFamily="2" charset="0"/>
            </a:endParaRPr>
          </a:p>
          <a:p>
            <a:pPr marL="342900" indent="-342900" algn="just">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Ouvrir une porte doucement,</a:t>
            </a:r>
          </a:p>
          <a:p>
            <a:pPr marL="342900" indent="-342900" algn="just">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S’asseoir à une table,</a:t>
            </a:r>
          </a:p>
          <a:p>
            <a:pPr marL="342900" indent="-342900" algn="just">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Transporter une chaise,</a:t>
            </a:r>
          </a:p>
          <a:p>
            <a:pPr marL="342900" indent="-342900" algn="just">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Dérouler, rouler et transporter un petit tapis,</a:t>
            </a:r>
          </a:p>
          <a:p>
            <a:pPr marL="342900" indent="-342900" algn="just">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Marcher autour d’un petit tapis,</a:t>
            </a:r>
          </a:p>
          <a:p>
            <a:pPr marL="342900" indent="-342900" algn="just">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Transporter un plateau,</a:t>
            </a:r>
          </a:p>
          <a:p>
            <a:pPr marL="342900" indent="-342900" algn="just">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Balayer,</a:t>
            </a:r>
          </a:p>
          <a:p>
            <a:pPr marL="342900" indent="-342900" algn="just">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Laver une table,  …</a:t>
            </a:r>
          </a:p>
          <a:p>
            <a:endParaRPr lang="fr-FR" sz="2000" dirty="0">
              <a:latin typeface="Script Ecole 2" panose="02000400000000000000" pitchFamily="2" charset="0"/>
              <a:ea typeface="Script Ecole 2" panose="02000400000000000000" pitchFamily="2" charset="0"/>
            </a:endParaRPr>
          </a:p>
        </p:txBody>
      </p:sp>
      <p:sp>
        <p:nvSpPr>
          <p:cNvPr id="4" name="Rectangle 3"/>
          <p:cNvSpPr/>
          <p:nvPr/>
        </p:nvSpPr>
        <p:spPr>
          <a:xfrm>
            <a:off x="890636" y="790712"/>
            <a:ext cx="8995411" cy="830997"/>
          </a:xfrm>
          <a:prstGeom prst="rect">
            <a:avLst/>
          </a:prstGeom>
        </p:spPr>
        <p:txBody>
          <a:bodyPr wrap="none">
            <a:spAutoFit/>
          </a:bodyPr>
          <a:lstStyle/>
          <a:p>
            <a:pPr algn="ctr"/>
            <a:r>
              <a:rPr lang="fr-FR" sz="4800" dirty="0">
                <a:latin typeface="Broadway" panose="04040905080B02020502" pitchFamily="82" charset="0"/>
              </a:rPr>
              <a:t>Les activités préliminaires</a:t>
            </a:r>
          </a:p>
        </p:txBody>
      </p:sp>
    </p:spTree>
    <p:extLst>
      <p:ext uri="{BB962C8B-B14F-4D97-AF65-F5344CB8AC3E}">
        <p14:creationId xmlns:p14="http://schemas.microsoft.com/office/powerpoint/2010/main" val="3537847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30435" y="1980431"/>
            <a:ext cx="8580228" cy="4708981"/>
          </a:xfrm>
          <a:prstGeom prst="rect">
            <a:avLst/>
          </a:prstGeom>
        </p:spPr>
        <p:txBody>
          <a:bodyPr wrap="square">
            <a:spAutoFit/>
          </a:bodyPr>
          <a:lstStyle/>
          <a:p>
            <a:pPr algn="just"/>
            <a:r>
              <a:rPr lang="fr-FR" sz="2000" dirty="0">
                <a:latin typeface="Script Ecole 2" panose="02000400000000000000" pitchFamily="2" charset="0"/>
                <a:ea typeface="Script Ecole 2" panose="02000400000000000000" pitchFamily="2" charset="0"/>
              </a:rPr>
              <a:t>     Elles permettent à l’enfant de développer ses compétences motrices, son habilité et sa précision. Elles préparent aussi à la tenue du crayon.</a:t>
            </a:r>
          </a:p>
          <a:p>
            <a:pPr algn="just"/>
            <a:endParaRPr lang="fr-FR" sz="2000" dirty="0">
              <a:latin typeface="Script Ecole 2" panose="02000400000000000000" pitchFamily="2" charset="0"/>
              <a:ea typeface="Script Ecole 2" panose="02000400000000000000" pitchFamily="2" charset="0"/>
            </a:endParaRPr>
          </a:p>
          <a:p>
            <a:pPr marL="342900" indent="-342900" algn="just">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Ouvrir et fermer des boîtes, des flacons, </a:t>
            </a:r>
          </a:p>
          <a:p>
            <a:pPr marL="342900" indent="-342900" algn="just">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Ouvrir et fermer des cadenas,</a:t>
            </a:r>
          </a:p>
          <a:p>
            <a:pPr marL="342900" indent="-342900" algn="just">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Visser et dévisser des couvercles,</a:t>
            </a:r>
          </a:p>
          <a:p>
            <a:pPr marL="342900" indent="-342900" algn="just">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Visser et dévisser des écrous et des boulons, </a:t>
            </a:r>
          </a:p>
          <a:p>
            <a:pPr marL="342900" indent="-342900" algn="just">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Pincer des pinces à linge,</a:t>
            </a:r>
          </a:p>
          <a:p>
            <a:pPr marL="342900" indent="-342900" algn="just">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Faire des colliers de perles,</a:t>
            </a:r>
          </a:p>
          <a:p>
            <a:pPr marL="342900" indent="-342900" algn="just">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Transférer des graines avec une cuillère</a:t>
            </a:r>
          </a:p>
          <a:p>
            <a:pPr marL="342900" indent="-342900" algn="just">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Verser des graines, du sable,</a:t>
            </a:r>
          </a:p>
          <a:p>
            <a:pPr marL="342900" indent="-342900" algn="just">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Verser / transvaser de l’eau</a:t>
            </a:r>
          </a:p>
          <a:p>
            <a:pPr marL="342900" indent="-342900" algn="just">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Transférer des pompons avec des pinces,</a:t>
            </a:r>
          </a:p>
          <a:p>
            <a:pPr marL="342900" indent="-342900" algn="just">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Découper / plier,</a:t>
            </a:r>
          </a:p>
          <a:p>
            <a:pPr marL="342900" indent="-342900" algn="just">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 …</a:t>
            </a:r>
          </a:p>
        </p:txBody>
      </p:sp>
      <p:sp>
        <p:nvSpPr>
          <p:cNvPr id="4" name="Rectangle 3"/>
          <p:cNvSpPr/>
          <p:nvPr/>
        </p:nvSpPr>
        <p:spPr>
          <a:xfrm>
            <a:off x="967146" y="612279"/>
            <a:ext cx="8706807" cy="1200329"/>
          </a:xfrm>
          <a:prstGeom prst="rect">
            <a:avLst/>
          </a:prstGeom>
        </p:spPr>
        <p:txBody>
          <a:bodyPr wrap="none">
            <a:spAutoFit/>
          </a:bodyPr>
          <a:lstStyle/>
          <a:p>
            <a:pPr algn="ctr"/>
            <a:r>
              <a:rPr lang="fr-FR" sz="4400" dirty="0">
                <a:latin typeface="Broadway" panose="04040905080B02020502" pitchFamily="82" charset="0"/>
              </a:rPr>
              <a:t>Les activités de vie pratique</a:t>
            </a:r>
          </a:p>
          <a:p>
            <a:pPr algn="ctr"/>
            <a:r>
              <a:rPr lang="fr-FR" sz="2800" dirty="0">
                <a:latin typeface="Broadway" panose="04040905080B02020502" pitchFamily="82" charset="0"/>
              </a:rPr>
              <a:t>(nuage orange)</a:t>
            </a:r>
          </a:p>
        </p:txBody>
      </p:sp>
    </p:spTree>
    <p:extLst>
      <p:ext uri="{BB962C8B-B14F-4D97-AF65-F5344CB8AC3E}">
        <p14:creationId xmlns:p14="http://schemas.microsoft.com/office/powerpoint/2010/main" val="4164457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8228" y="2340471"/>
            <a:ext cx="8580228" cy="3477875"/>
          </a:xfrm>
          <a:prstGeom prst="rect">
            <a:avLst/>
          </a:prstGeom>
        </p:spPr>
        <p:txBody>
          <a:bodyPr wrap="square">
            <a:spAutoFit/>
          </a:bodyPr>
          <a:lstStyle/>
          <a:p>
            <a:pPr algn="just"/>
            <a:r>
              <a:rPr lang="fr-FR" sz="2000" dirty="0">
                <a:latin typeface="Script Ecole 2" panose="02000400000000000000" pitchFamily="2" charset="0"/>
                <a:ea typeface="Script Ecole 2" panose="02000400000000000000" pitchFamily="2" charset="0"/>
              </a:rPr>
              <a:t>  Elles permettent à l’enfant de développer ses sens. Mais elles sont aussi une première approche sensorielle des mathématiques.</a:t>
            </a:r>
          </a:p>
          <a:p>
            <a:pPr algn="just"/>
            <a:endParaRPr lang="fr-FR" sz="2000" dirty="0">
              <a:latin typeface="Script Ecole 2" panose="02000400000000000000" pitchFamily="2" charset="0"/>
              <a:ea typeface="Script Ecole 2" panose="02000400000000000000" pitchFamily="2" charset="0"/>
            </a:endParaRPr>
          </a:p>
          <a:p>
            <a:pPr marL="342900" indent="-342900" algn="just">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La tour rose,</a:t>
            </a:r>
          </a:p>
          <a:p>
            <a:pPr marL="342900" indent="-342900" algn="just">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Les barres rouges,</a:t>
            </a:r>
          </a:p>
          <a:p>
            <a:pPr marL="342900" indent="-342900" algn="just">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Les cylindres colorés,</a:t>
            </a:r>
          </a:p>
          <a:p>
            <a:pPr marL="342900" indent="-342900" algn="just">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Les boites à odeurs,</a:t>
            </a:r>
          </a:p>
          <a:p>
            <a:pPr marL="342900" indent="-342900" algn="just">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Les boites à sons,</a:t>
            </a:r>
          </a:p>
          <a:p>
            <a:pPr marL="342900" indent="-342900" algn="just">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Les emboitements cylindriques,</a:t>
            </a:r>
          </a:p>
          <a:p>
            <a:pPr marL="342900" indent="-342900" algn="just">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Le matériel de géométrie, </a:t>
            </a:r>
          </a:p>
          <a:p>
            <a:pPr marL="342900" indent="-342900" algn="just">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a:t>
            </a:r>
          </a:p>
        </p:txBody>
      </p:sp>
      <p:sp>
        <p:nvSpPr>
          <p:cNvPr id="4" name="Rectangle 3"/>
          <p:cNvSpPr/>
          <p:nvPr/>
        </p:nvSpPr>
        <p:spPr>
          <a:xfrm>
            <a:off x="738188" y="756295"/>
            <a:ext cx="9109930" cy="1231106"/>
          </a:xfrm>
          <a:prstGeom prst="rect">
            <a:avLst/>
          </a:prstGeom>
        </p:spPr>
        <p:txBody>
          <a:bodyPr wrap="none">
            <a:spAutoFit/>
          </a:bodyPr>
          <a:lstStyle/>
          <a:p>
            <a:pPr algn="ctr"/>
            <a:r>
              <a:rPr lang="fr-FR" sz="4600" dirty="0">
                <a:latin typeface="Cooper Black" panose="0208090404030B020404" pitchFamily="18" charset="0"/>
              </a:rPr>
              <a:t>Les activités de vie sensorielle</a:t>
            </a:r>
          </a:p>
          <a:p>
            <a:pPr algn="ctr"/>
            <a:r>
              <a:rPr lang="fr-FR" sz="2800" dirty="0">
                <a:latin typeface="Cooper Black" panose="0208090404030B020404" pitchFamily="18" charset="0"/>
              </a:rPr>
              <a:t>(nuage vert)</a:t>
            </a:r>
          </a:p>
        </p:txBody>
      </p:sp>
    </p:spTree>
    <p:extLst>
      <p:ext uri="{BB962C8B-B14F-4D97-AF65-F5344CB8AC3E}">
        <p14:creationId xmlns:p14="http://schemas.microsoft.com/office/powerpoint/2010/main" val="1796737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6377" y="2340471"/>
            <a:ext cx="8712968" cy="4401205"/>
          </a:xfrm>
          <a:prstGeom prst="rect">
            <a:avLst/>
          </a:prstGeom>
        </p:spPr>
        <p:txBody>
          <a:bodyPr wrap="square">
            <a:spAutoFit/>
          </a:bodyPr>
          <a:lstStyle/>
          <a:p>
            <a:r>
              <a:rPr lang="fr-FR" sz="2000" dirty="0">
                <a:latin typeface="Script Ecole 2" panose="02000400000000000000" pitchFamily="2" charset="0"/>
                <a:ea typeface="Script Ecole 2" panose="02000400000000000000" pitchFamily="2" charset="0"/>
              </a:rPr>
              <a:t>     Elles permettent à l’enfant d’étendre et enrichir son vocabulaire :</a:t>
            </a:r>
          </a:p>
          <a:p>
            <a:pPr marL="1054928" lvl="1" indent="-533400">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Images classifiées par thèmes,</a:t>
            </a:r>
          </a:p>
          <a:p>
            <a:pPr marL="1054928" lvl="1" indent="-533400">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Lettres rugueuses,</a:t>
            </a:r>
          </a:p>
          <a:p>
            <a:pPr marL="1054928" lvl="1" indent="-533400">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Alphabet mobile,</a:t>
            </a:r>
          </a:p>
          <a:p>
            <a:pPr marL="1054928" lvl="1" indent="-533400">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a:t>
            </a:r>
          </a:p>
          <a:p>
            <a:pPr marL="1054928" lvl="1" indent="-533400">
              <a:buFont typeface="Arial" panose="020B0604020202020204" pitchFamily="34" charset="0"/>
              <a:buChar char="•"/>
            </a:pPr>
            <a:endParaRPr lang="fr-FR" sz="2000" dirty="0">
              <a:latin typeface="Script Ecole 2" panose="02000400000000000000" pitchFamily="2" charset="0"/>
              <a:ea typeface="Script Ecole 2" panose="02000400000000000000" pitchFamily="2" charset="0"/>
            </a:endParaRPr>
          </a:p>
          <a:p>
            <a:r>
              <a:rPr lang="fr-FR" sz="2000" dirty="0">
                <a:latin typeface="Script Ecole 2" panose="02000400000000000000" pitchFamily="2" charset="0"/>
                <a:ea typeface="Script Ecole 2" panose="02000400000000000000" pitchFamily="2" charset="0"/>
              </a:rPr>
              <a:t>    Elles permettent également à l’enfant de travailler sur la syntaxe :</a:t>
            </a:r>
          </a:p>
          <a:p>
            <a:pPr marL="1082675" lvl="1" indent="-561975">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Remise en ordre d’images séquentielles</a:t>
            </a:r>
          </a:p>
          <a:p>
            <a:r>
              <a:rPr lang="fr-FR" sz="2000" dirty="0">
                <a:latin typeface="Script Ecole 2" panose="02000400000000000000" pitchFamily="2" charset="0"/>
                <a:ea typeface="Script Ecole 2" panose="02000400000000000000" pitchFamily="2" charset="0"/>
              </a:rPr>
              <a:t>   </a:t>
            </a:r>
          </a:p>
          <a:p>
            <a:r>
              <a:rPr lang="fr-FR" sz="2000" dirty="0">
                <a:latin typeface="Script Ecole 2" panose="02000400000000000000" pitchFamily="2" charset="0"/>
                <a:ea typeface="Script Ecole 2" panose="02000400000000000000" pitchFamily="2" charset="0"/>
              </a:rPr>
              <a:t>     En ce qui concerne le graphisme :</a:t>
            </a:r>
          </a:p>
          <a:p>
            <a:pPr marL="1082675" lvl="1" indent="-561975">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Les enfants s'entraînent à écrire sans crayon dans un bac de semoule, puis sur une ardoise et enfin sur une feuille avec un crayon. </a:t>
            </a:r>
          </a:p>
          <a:p>
            <a:pPr marL="1082675" lvl="1" indent="-561975">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Ils écriront très peu en majuscule d'imprimerie. On passe tout de suite à l’écriture cursive si tous les exercices préalables sont bien faits.</a:t>
            </a:r>
          </a:p>
        </p:txBody>
      </p:sp>
      <p:sp>
        <p:nvSpPr>
          <p:cNvPr id="4" name="Rectangle 3"/>
          <p:cNvSpPr/>
          <p:nvPr/>
        </p:nvSpPr>
        <p:spPr>
          <a:xfrm>
            <a:off x="1084226" y="612279"/>
            <a:ext cx="8297271" cy="1292662"/>
          </a:xfrm>
          <a:prstGeom prst="rect">
            <a:avLst/>
          </a:prstGeom>
        </p:spPr>
        <p:txBody>
          <a:bodyPr wrap="none">
            <a:spAutoFit/>
          </a:bodyPr>
          <a:lstStyle/>
          <a:p>
            <a:pPr algn="ctr"/>
            <a:r>
              <a:rPr lang="fr-FR" sz="5000" dirty="0">
                <a:latin typeface="Broadway" panose="04040905080B02020502" pitchFamily="82" charset="0"/>
              </a:rPr>
              <a:t>Les activités de langage</a:t>
            </a:r>
          </a:p>
          <a:p>
            <a:pPr algn="ctr"/>
            <a:r>
              <a:rPr lang="fr-FR" sz="2800" dirty="0">
                <a:latin typeface="Broadway" panose="04040905080B02020502" pitchFamily="82" charset="0"/>
              </a:rPr>
              <a:t>(nuage rouge)</a:t>
            </a:r>
          </a:p>
        </p:txBody>
      </p:sp>
    </p:spTree>
    <p:extLst>
      <p:ext uri="{BB962C8B-B14F-4D97-AF65-F5344CB8AC3E}">
        <p14:creationId xmlns:p14="http://schemas.microsoft.com/office/powerpoint/2010/main" val="2172663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530276" y="972319"/>
            <a:ext cx="7776864" cy="1088571"/>
          </a:xfrm>
          <a:prstGeom prst="rect">
            <a:avLst/>
          </a:prstGeom>
        </p:spPr>
        <p:txBody>
          <a:bodyPr/>
          <a:lstStyle>
            <a:lvl1pPr algn="ctr" defTabSz="1043056" rtl="0" eaLnBrk="1" latinLnBrk="0" hangingPunct="1">
              <a:spcBef>
                <a:spcPct val="0"/>
              </a:spcBef>
              <a:buNone/>
              <a:defRPr sz="5000" kern="1200">
                <a:solidFill>
                  <a:schemeClr val="tx1"/>
                </a:solidFill>
                <a:latin typeface="+mj-lt"/>
                <a:ea typeface="+mj-ea"/>
                <a:cs typeface="+mj-cs"/>
              </a:defRPr>
            </a:lvl1pPr>
          </a:lstStyle>
          <a:p>
            <a:r>
              <a:rPr lang="fr-FR" dirty="0">
                <a:latin typeface="Broadway" panose="04040905080B02020502" pitchFamily="82" charset="0"/>
              </a:rPr>
              <a:t>Absences / maladies</a:t>
            </a:r>
          </a:p>
        </p:txBody>
      </p:sp>
      <p:sp>
        <p:nvSpPr>
          <p:cNvPr id="3" name="ZoneTexte 2"/>
          <p:cNvSpPr txBox="1"/>
          <p:nvPr/>
        </p:nvSpPr>
        <p:spPr>
          <a:xfrm>
            <a:off x="954212" y="2196455"/>
            <a:ext cx="8526424" cy="3036729"/>
          </a:xfrm>
          <a:prstGeom prst="rect">
            <a:avLst/>
          </a:prstGeom>
          <a:noFill/>
        </p:spPr>
        <p:txBody>
          <a:bodyPr wrap="square" rtlCol="0">
            <a:spAutoFit/>
          </a:bodyPr>
          <a:lstStyle/>
          <a:p>
            <a:pPr marL="342900" indent="-342900" algn="just">
              <a:spcAft>
                <a:spcPts val="1425"/>
              </a:spcAft>
              <a:buFont typeface="Wingdings" panose="05000000000000000000" pitchFamily="2" charset="2"/>
              <a:buChar char="Ø"/>
            </a:pPr>
            <a:r>
              <a:rPr lang="fr-FR" sz="2400" dirty="0">
                <a:latin typeface="Candara" panose="020E0502030303020204" pitchFamily="34" charset="0"/>
                <a:ea typeface="Script Ecole 2" panose="02000400000000000000" pitchFamily="2" charset="0"/>
                <a:cs typeface="Chalkboard"/>
              </a:rPr>
              <a:t>Il est important de téléphoner (ou de prévenir à l’avance dans le cahier de liaison si l’absence est prévue), même pour une demi-journée.</a:t>
            </a:r>
          </a:p>
          <a:p>
            <a:pPr marL="342900" indent="-342900" algn="just">
              <a:spcAft>
                <a:spcPts val="1425"/>
              </a:spcAft>
              <a:buFont typeface="Wingdings" panose="05000000000000000000" pitchFamily="2" charset="2"/>
              <a:buChar char="Ø"/>
            </a:pPr>
            <a:r>
              <a:rPr lang="fr-FR" sz="2400" dirty="0">
                <a:latin typeface="Candara" panose="020E0502030303020204" pitchFamily="34" charset="0"/>
                <a:ea typeface="Script Ecole 2" panose="02000400000000000000" pitchFamily="2" charset="0"/>
                <a:cs typeface="Chalkboard"/>
              </a:rPr>
              <a:t>S’il vous plaît, évitez de mettre votre enfant à l’école si vous savez qu’il est malade.</a:t>
            </a:r>
          </a:p>
          <a:p>
            <a:pPr marL="342900" indent="-342900" algn="just">
              <a:spcAft>
                <a:spcPts val="1425"/>
              </a:spcAft>
              <a:buFont typeface="Wingdings" panose="05000000000000000000" pitchFamily="2" charset="2"/>
              <a:buChar char="Ø"/>
            </a:pPr>
            <a:r>
              <a:rPr lang="fr-FR" sz="2400" dirty="0">
                <a:latin typeface="Candara" panose="020E0502030303020204" pitchFamily="34" charset="0"/>
                <a:ea typeface="Script Ecole 2" panose="02000400000000000000" pitchFamily="2" charset="0"/>
                <a:cs typeface="Chalkboard"/>
              </a:rPr>
              <a:t>Pensez à nous prévenir et à traiter votre enfant en cas de poux.</a:t>
            </a:r>
          </a:p>
        </p:txBody>
      </p:sp>
    </p:spTree>
    <p:extLst>
      <p:ext uri="{BB962C8B-B14F-4D97-AF65-F5344CB8AC3E}">
        <p14:creationId xmlns:p14="http://schemas.microsoft.com/office/powerpoint/2010/main" val="1195398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41243" y="2844527"/>
            <a:ext cx="8811159" cy="2862322"/>
          </a:xfrm>
          <a:prstGeom prst="rect">
            <a:avLst/>
          </a:prstGeom>
        </p:spPr>
        <p:txBody>
          <a:bodyPr wrap="square">
            <a:spAutoFit/>
          </a:bodyPr>
          <a:lstStyle/>
          <a:p>
            <a:r>
              <a:rPr lang="fr-FR" sz="2000" dirty="0">
                <a:latin typeface="Script Ecole 2" panose="02000400000000000000" pitchFamily="2" charset="0"/>
                <a:ea typeface="Script Ecole 2" panose="02000400000000000000" pitchFamily="2" charset="0"/>
              </a:rPr>
              <a:t>     Comme pour la lecture, chaque enfant avancera à son rythme.</a:t>
            </a:r>
          </a:p>
          <a:p>
            <a:pPr algn="just"/>
            <a:endParaRPr lang="fr-FR" sz="2000" dirty="0">
              <a:latin typeface="Script Ecole 2" panose="02000400000000000000" pitchFamily="2" charset="0"/>
              <a:ea typeface="Script Ecole 2" panose="02000400000000000000" pitchFamily="2" charset="0"/>
            </a:endParaRPr>
          </a:p>
          <a:p>
            <a:pPr marL="342900" indent="-342900" algn="just">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Les barres rouges et bleues,</a:t>
            </a:r>
          </a:p>
          <a:p>
            <a:pPr marL="342900" indent="-342900" algn="just">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Les chiffres rugueux,</a:t>
            </a:r>
          </a:p>
          <a:p>
            <a:pPr marL="342900" indent="-342900" algn="just">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Les jetons,</a:t>
            </a:r>
          </a:p>
          <a:p>
            <a:pPr marL="342900" indent="-342900" algn="just">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Les boites à fuseaux,</a:t>
            </a:r>
          </a:p>
          <a:p>
            <a:pPr marL="342900" indent="-342900" algn="just">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Les perles,</a:t>
            </a:r>
          </a:p>
          <a:p>
            <a:pPr marL="342900" indent="-342900" algn="just">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a:t>
            </a:r>
          </a:p>
          <a:p>
            <a:endParaRPr lang="fr-FR" sz="2000" dirty="0">
              <a:latin typeface="Script Ecole 2" panose="02000400000000000000" pitchFamily="2" charset="0"/>
              <a:ea typeface="Script Ecole 2" panose="02000400000000000000" pitchFamily="2" charset="0"/>
            </a:endParaRPr>
          </a:p>
        </p:txBody>
      </p:sp>
      <p:sp>
        <p:nvSpPr>
          <p:cNvPr id="4" name="Rectangle 3"/>
          <p:cNvSpPr/>
          <p:nvPr/>
        </p:nvSpPr>
        <p:spPr>
          <a:xfrm>
            <a:off x="810196" y="756295"/>
            <a:ext cx="9073008" cy="1200329"/>
          </a:xfrm>
          <a:prstGeom prst="rect">
            <a:avLst/>
          </a:prstGeom>
        </p:spPr>
        <p:txBody>
          <a:bodyPr wrap="square">
            <a:spAutoFit/>
          </a:bodyPr>
          <a:lstStyle/>
          <a:p>
            <a:pPr algn="ctr"/>
            <a:r>
              <a:rPr lang="fr-FR" sz="4400" dirty="0">
                <a:latin typeface="Broadway" panose="04040905080B02020502" pitchFamily="82" charset="0"/>
              </a:rPr>
              <a:t>Les activités mathématiques</a:t>
            </a:r>
          </a:p>
          <a:p>
            <a:pPr algn="ctr"/>
            <a:r>
              <a:rPr lang="fr-FR" sz="2800" dirty="0">
                <a:latin typeface="Broadway" panose="04040905080B02020502" pitchFamily="82" charset="0"/>
              </a:rPr>
              <a:t>(nuage bleu)</a:t>
            </a:r>
          </a:p>
        </p:txBody>
      </p:sp>
    </p:spTree>
    <p:extLst>
      <p:ext uri="{BB962C8B-B14F-4D97-AF65-F5344CB8AC3E}">
        <p14:creationId xmlns:p14="http://schemas.microsoft.com/office/powerpoint/2010/main" val="90313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41243" y="2844527"/>
            <a:ext cx="8811159" cy="1938992"/>
          </a:xfrm>
          <a:prstGeom prst="rect">
            <a:avLst/>
          </a:prstGeom>
        </p:spPr>
        <p:txBody>
          <a:bodyPr wrap="square">
            <a:spAutoFit/>
          </a:bodyPr>
          <a:lstStyle/>
          <a:p>
            <a:pPr marL="342900" indent="-342900" algn="just">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Dessin,</a:t>
            </a:r>
          </a:p>
          <a:p>
            <a:pPr marL="342900" indent="-342900" algn="just">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Peinture,</a:t>
            </a:r>
          </a:p>
          <a:p>
            <a:pPr marL="342900" indent="-342900" algn="just">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Découpage/collage,</a:t>
            </a:r>
          </a:p>
          <a:p>
            <a:pPr marL="342900" indent="-342900" algn="just">
              <a:buFont typeface="Arial" panose="020B0604020202020204" pitchFamily="34" charset="0"/>
              <a:buChar char="•"/>
            </a:pPr>
            <a:r>
              <a:rPr lang="fr-FR" sz="2000" dirty="0">
                <a:latin typeface="Script Ecole 2" panose="02000400000000000000" pitchFamily="2" charset="0"/>
                <a:ea typeface="Script Ecole 2" panose="02000400000000000000" pitchFamily="2" charset="0"/>
              </a:rPr>
              <a:t>Sculpture,</a:t>
            </a:r>
          </a:p>
          <a:p>
            <a:pPr marL="342900" indent="-342900" algn="just">
              <a:buFont typeface="Arial" panose="020B0604020202020204" pitchFamily="34" charset="0"/>
              <a:buChar char="•"/>
            </a:pPr>
            <a:r>
              <a:rPr lang="fr-FR" sz="2000">
                <a:latin typeface="Script Ecole 2" panose="02000400000000000000" pitchFamily="2" charset="0"/>
                <a:ea typeface="Script Ecole 2" panose="02000400000000000000" pitchFamily="2" charset="0"/>
              </a:rPr>
              <a:t>…</a:t>
            </a:r>
            <a:endParaRPr lang="fr-FR" sz="2000" dirty="0">
              <a:latin typeface="Script Ecole 2" panose="02000400000000000000" pitchFamily="2" charset="0"/>
              <a:ea typeface="Script Ecole 2" panose="02000400000000000000" pitchFamily="2" charset="0"/>
            </a:endParaRPr>
          </a:p>
          <a:p>
            <a:endParaRPr lang="fr-FR" sz="2000" dirty="0">
              <a:latin typeface="Script Ecole 2" panose="02000400000000000000" pitchFamily="2" charset="0"/>
              <a:ea typeface="Script Ecole 2" panose="02000400000000000000" pitchFamily="2" charset="0"/>
            </a:endParaRPr>
          </a:p>
        </p:txBody>
      </p:sp>
      <p:sp>
        <p:nvSpPr>
          <p:cNvPr id="4" name="Rectangle 3"/>
          <p:cNvSpPr/>
          <p:nvPr/>
        </p:nvSpPr>
        <p:spPr>
          <a:xfrm>
            <a:off x="810196" y="756295"/>
            <a:ext cx="9073008" cy="1200329"/>
          </a:xfrm>
          <a:prstGeom prst="rect">
            <a:avLst/>
          </a:prstGeom>
        </p:spPr>
        <p:txBody>
          <a:bodyPr wrap="square">
            <a:spAutoFit/>
          </a:bodyPr>
          <a:lstStyle/>
          <a:p>
            <a:pPr algn="ctr"/>
            <a:r>
              <a:rPr lang="fr-FR" sz="4400" dirty="0">
                <a:latin typeface="Broadway" panose="04040905080B02020502" pitchFamily="82" charset="0"/>
              </a:rPr>
              <a:t>Les activités plastiques</a:t>
            </a:r>
          </a:p>
          <a:p>
            <a:pPr algn="ctr"/>
            <a:r>
              <a:rPr lang="fr-FR" sz="2800" dirty="0">
                <a:latin typeface="Broadway" panose="04040905080B02020502" pitchFamily="82" charset="0"/>
              </a:rPr>
              <a:t>(nuage jaune)</a:t>
            </a:r>
          </a:p>
        </p:txBody>
      </p:sp>
    </p:spTree>
    <p:extLst>
      <p:ext uri="{BB962C8B-B14F-4D97-AF65-F5344CB8AC3E}">
        <p14:creationId xmlns:p14="http://schemas.microsoft.com/office/powerpoint/2010/main" val="2654206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537" y="756296"/>
            <a:ext cx="4590509" cy="6120679"/>
          </a:xfrm>
          <a:prstGeom prst="rect">
            <a:avLst/>
          </a:prstGeom>
        </p:spPr>
      </p:pic>
    </p:spTree>
    <p:extLst>
      <p:ext uri="{BB962C8B-B14F-4D97-AF65-F5344CB8AC3E}">
        <p14:creationId xmlns:p14="http://schemas.microsoft.com/office/powerpoint/2010/main" val="3058147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873200" y="699732"/>
            <a:ext cx="8928992" cy="1088571"/>
          </a:xfrm>
          <a:prstGeom prst="rect">
            <a:avLst/>
          </a:prstGeom>
        </p:spPr>
        <p:txBody>
          <a:bodyPr/>
          <a:lstStyle>
            <a:lvl1pPr algn="ctr" defTabSz="1043056" rtl="0" eaLnBrk="1" latinLnBrk="0" hangingPunct="1">
              <a:spcBef>
                <a:spcPct val="0"/>
              </a:spcBef>
              <a:buNone/>
              <a:defRPr sz="5000" kern="1200">
                <a:solidFill>
                  <a:schemeClr val="tx1"/>
                </a:solidFill>
                <a:latin typeface="+mj-lt"/>
                <a:ea typeface="+mj-ea"/>
                <a:cs typeface="+mj-cs"/>
              </a:defRPr>
            </a:lvl1pPr>
          </a:lstStyle>
          <a:p>
            <a:r>
              <a:rPr lang="fr-FR" dirty="0">
                <a:latin typeface="Broadway" panose="04040905080B02020502" pitchFamily="82" charset="0"/>
              </a:rPr>
              <a:t>Les adultes de l’école</a:t>
            </a:r>
          </a:p>
        </p:txBody>
      </p:sp>
      <p:sp>
        <p:nvSpPr>
          <p:cNvPr id="3" name="ZoneTexte 2"/>
          <p:cNvSpPr txBox="1"/>
          <p:nvPr/>
        </p:nvSpPr>
        <p:spPr>
          <a:xfrm>
            <a:off x="2250356" y="1798457"/>
            <a:ext cx="5976664" cy="415498"/>
          </a:xfrm>
          <a:prstGeom prst="rect">
            <a:avLst/>
          </a:prstGeom>
          <a:noFill/>
          <a:ln>
            <a:solidFill>
              <a:schemeClr val="tx1">
                <a:lumMod val="50000"/>
                <a:lumOff val="50000"/>
              </a:schemeClr>
            </a:solidFill>
          </a:ln>
        </p:spPr>
        <p:txBody>
          <a:bodyPr wrap="square" rtlCol="0">
            <a:spAutoFit/>
          </a:bodyPr>
          <a:lstStyle/>
          <a:p>
            <a:pPr algn="ctr"/>
            <a:r>
              <a:rPr lang="fr-FR" dirty="0">
                <a:latin typeface="Candara" panose="020E0502030303020204" pitchFamily="34" charset="0"/>
                <a:ea typeface="Script Ecole 2" panose="02000400000000000000" pitchFamily="2" charset="0"/>
              </a:rPr>
              <a:t>Les enseignantes et leurs ATSEM</a:t>
            </a:r>
          </a:p>
        </p:txBody>
      </p:sp>
      <p:sp>
        <p:nvSpPr>
          <p:cNvPr id="5" name="ZoneTexte 4"/>
          <p:cNvSpPr txBox="1"/>
          <p:nvPr/>
        </p:nvSpPr>
        <p:spPr>
          <a:xfrm>
            <a:off x="2826420" y="4483461"/>
            <a:ext cx="5400600" cy="415498"/>
          </a:xfrm>
          <a:prstGeom prst="rect">
            <a:avLst/>
          </a:prstGeom>
          <a:noFill/>
          <a:ln>
            <a:solidFill>
              <a:schemeClr val="tx1">
                <a:lumMod val="50000"/>
                <a:lumOff val="50000"/>
              </a:schemeClr>
            </a:solidFill>
          </a:ln>
        </p:spPr>
        <p:txBody>
          <a:bodyPr wrap="square" rtlCol="0">
            <a:spAutoFit/>
          </a:bodyPr>
          <a:lstStyle/>
          <a:p>
            <a:pPr algn="ctr"/>
            <a:r>
              <a:rPr lang="fr-FR" dirty="0">
                <a:latin typeface="Candara" panose="020E0502030303020204" pitchFamily="34" charset="0"/>
                <a:ea typeface="Script Ecole 2" panose="02000400000000000000" pitchFamily="2" charset="0"/>
              </a:rPr>
              <a:t>Le personnel de cantine et de garderie</a:t>
            </a:r>
          </a:p>
        </p:txBody>
      </p:sp>
      <p:graphicFrame>
        <p:nvGraphicFramePr>
          <p:cNvPr id="9" name="Tableau 8"/>
          <p:cNvGraphicFramePr>
            <a:graphicFrameLocks noGrp="1"/>
          </p:cNvGraphicFramePr>
          <p:nvPr>
            <p:extLst>
              <p:ext uri="{D42A27DB-BD31-4B8C-83A1-F6EECF244321}">
                <p14:modId xmlns:p14="http://schemas.microsoft.com/office/powerpoint/2010/main" val="3501099505"/>
              </p:ext>
            </p:extLst>
          </p:nvPr>
        </p:nvGraphicFramePr>
        <p:xfrm>
          <a:off x="1170236" y="2423110"/>
          <a:ext cx="6480720" cy="1695600"/>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tblGrid>
              <a:tr h="480246">
                <a:tc>
                  <a:txBody>
                    <a:bodyPr/>
                    <a:lstStyle/>
                    <a:p>
                      <a:endParaRPr lang="fr-FR" sz="1400" b="0" dirty="0">
                        <a:solidFill>
                          <a:schemeClr val="tx1"/>
                        </a:solidFill>
                        <a:latin typeface="Script Ecole 2" panose="02000400000000000000" pitchFamily="2" charset="0"/>
                        <a:ea typeface="Script Ecole 2" panose="02000400000000000000" pitchFamily="2" charset="0"/>
                      </a:endParaRPr>
                    </a:p>
                    <a:p>
                      <a:endParaRPr lang="fr-FR" sz="1400" b="0" dirty="0">
                        <a:solidFill>
                          <a:schemeClr val="tx1"/>
                        </a:solidFill>
                        <a:latin typeface="Script Ecole 2" panose="02000400000000000000" pitchFamily="2" charset="0"/>
                        <a:ea typeface="Script Ecole 2" panose="02000400000000000000" pitchFamily="2" charset="0"/>
                      </a:endParaRPr>
                    </a:p>
                    <a:p>
                      <a:endParaRPr lang="fr-FR" sz="1400" b="0" dirty="0">
                        <a:solidFill>
                          <a:schemeClr val="tx1"/>
                        </a:solidFill>
                        <a:latin typeface="Script Ecole 2" panose="02000400000000000000" pitchFamily="2" charset="0"/>
                        <a:ea typeface="Script Ecole 2" panose="02000400000000000000" pitchFamily="2" charset="0"/>
                      </a:endParaRPr>
                    </a:p>
                    <a:p>
                      <a:endParaRPr lang="fr-FR" sz="1400" b="0" dirty="0">
                        <a:solidFill>
                          <a:schemeClr val="tx1"/>
                        </a:solidFill>
                        <a:latin typeface="Script Ecole 2" panose="02000400000000000000" pitchFamily="2" charset="0"/>
                        <a:ea typeface="Script Ecole 2" panose="02000400000000000000" pitchFamily="2" charset="0"/>
                      </a:endParaRPr>
                    </a:p>
                    <a:p>
                      <a:endParaRPr lang="fr-FR" sz="1400" b="0" dirty="0">
                        <a:solidFill>
                          <a:schemeClr val="tx1"/>
                        </a:solidFill>
                        <a:latin typeface="Script Ecole 2" panose="02000400000000000000" pitchFamily="2" charset="0"/>
                        <a:ea typeface="Script Ecole 2" panose="02000400000000000000" pitchFamily="2" charset="0"/>
                      </a:endParaRPr>
                    </a:p>
                    <a:p>
                      <a:endParaRPr lang="fr-FR" sz="1400" b="0" dirty="0">
                        <a:solidFill>
                          <a:schemeClr val="tx1"/>
                        </a:solidFill>
                        <a:latin typeface="Script Ecole 2" panose="02000400000000000000" pitchFamily="2" charset="0"/>
                        <a:ea typeface="Script Ecole 2" panose="02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b="0" dirty="0">
                        <a:solidFill>
                          <a:schemeClr val="tx1"/>
                        </a:solidFill>
                        <a:latin typeface="Script Ecole 2" panose="02000400000000000000" pitchFamily="2" charset="0"/>
                        <a:ea typeface="Script Ecole 2" panose="02000400000000000000" pitchFamily="2" charset="0"/>
                      </a:endParaRPr>
                    </a:p>
                    <a:p>
                      <a:endParaRPr lang="fr-FR" sz="1400" b="0" dirty="0">
                        <a:solidFill>
                          <a:schemeClr val="tx1"/>
                        </a:solidFill>
                        <a:latin typeface="Script Ecole 2" panose="02000400000000000000" pitchFamily="2" charset="0"/>
                        <a:ea typeface="Script Ecole 2" panose="02000400000000000000" pitchFamily="2" charset="0"/>
                      </a:endParaRPr>
                    </a:p>
                    <a:p>
                      <a:endParaRPr lang="fr-FR" sz="1400" b="0" dirty="0">
                        <a:solidFill>
                          <a:schemeClr val="tx1"/>
                        </a:solidFill>
                        <a:latin typeface="Script Ecole 2" panose="02000400000000000000" pitchFamily="2" charset="0"/>
                        <a:ea typeface="Script Ecole 2" panose="02000400000000000000" pitchFamily="2" charset="0"/>
                      </a:endParaRPr>
                    </a:p>
                    <a:p>
                      <a:endParaRPr lang="fr-FR" sz="1400" b="0" dirty="0">
                        <a:solidFill>
                          <a:schemeClr val="tx1"/>
                        </a:solidFill>
                        <a:latin typeface="Script Ecole 2" panose="02000400000000000000" pitchFamily="2" charset="0"/>
                        <a:ea typeface="Script Ecole 2" panose="02000400000000000000" pitchFamily="2" charset="0"/>
                      </a:endParaRPr>
                    </a:p>
                    <a:p>
                      <a:endParaRPr lang="fr-FR" sz="1400" b="0" dirty="0">
                        <a:solidFill>
                          <a:schemeClr val="tx1"/>
                        </a:solidFill>
                        <a:latin typeface="Script Ecole 2" panose="02000400000000000000" pitchFamily="2" charset="0"/>
                        <a:ea typeface="Script Ecole 2" panose="02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b="0" dirty="0">
                        <a:solidFill>
                          <a:schemeClr val="tx1"/>
                        </a:solidFill>
                        <a:latin typeface="Script Ecole 2" panose="02000400000000000000" pitchFamily="2" charset="0"/>
                        <a:ea typeface="Script Ecole 2" panose="02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24000">
                <a:tc>
                  <a:txBody>
                    <a:bodyPr/>
                    <a:lstStyle/>
                    <a:p>
                      <a:pPr algn="ctr"/>
                      <a:r>
                        <a:rPr lang="fr-FR" sz="1400" b="0" dirty="0">
                          <a:solidFill>
                            <a:schemeClr val="tx1"/>
                          </a:solidFill>
                          <a:latin typeface="Script Ecole 2" panose="02000400000000000000" pitchFamily="2" charset="0"/>
                          <a:ea typeface="Script Ecole 2" panose="02000400000000000000" pitchFamily="2" charset="0"/>
                        </a:rPr>
                        <a:t>Cécile et Amanda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fr-FR" sz="1400" b="0" dirty="0">
                          <a:solidFill>
                            <a:schemeClr val="tx1"/>
                          </a:solidFill>
                          <a:latin typeface="Script Ecole 2" panose="02000400000000000000" pitchFamily="2" charset="0"/>
                          <a:ea typeface="Script Ecole 2" panose="02000400000000000000" pitchFamily="2" charset="0"/>
                        </a:rPr>
                        <a:t>Floriane et Laurence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fr-FR" sz="1400" b="0" dirty="0">
                          <a:solidFill>
                            <a:schemeClr val="tx1"/>
                          </a:solidFill>
                          <a:latin typeface="Script Ecole 2" panose="02000400000000000000" pitchFamily="2" charset="0"/>
                          <a:ea typeface="Script Ecole 2" panose="02000400000000000000" pitchFamily="2" charset="0"/>
                        </a:rPr>
                        <a:t>Chantal et Brigitte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1"/>
                  </a:ext>
                </a:extLst>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4183300922"/>
              </p:ext>
            </p:extLst>
          </p:nvPr>
        </p:nvGraphicFramePr>
        <p:xfrm>
          <a:off x="2799513" y="5076775"/>
          <a:ext cx="5544615" cy="1695600"/>
        </p:xfrm>
        <a:graphic>
          <a:graphicData uri="http://schemas.openxmlformats.org/drawingml/2006/table">
            <a:tbl>
              <a:tblPr firstRow="1" bandRow="1">
                <a:tableStyleId>{5C22544A-7EE6-4342-B048-85BDC9FD1C3A}</a:tableStyleId>
              </a:tblPr>
              <a:tblGrid>
                <a:gridCol w="1848205">
                  <a:extLst>
                    <a:ext uri="{9D8B030D-6E8A-4147-A177-3AD203B41FA5}">
                      <a16:colId xmlns:a16="http://schemas.microsoft.com/office/drawing/2014/main" val="20000"/>
                    </a:ext>
                  </a:extLst>
                </a:gridCol>
                <a:gridCol w="1848205">
                  <a:extLst>
                    <a:ext uri="{9D8B030D-6E8A-4147-A177-3AD203B41FA5}">
                      <a16:colId xmlns:a16="http://schemas.microsoft.com/office/drawing/2014/main" val="20001"/>
                    </a:ext>
                  </a:extLst>
                </a:gridCol>
                <a:gridCol w="1848205">
                  <a:extLst>
                    <a:ext uri="{9D8B030D-6E8A-4147-A177-3AD203B41FA5}">
                      <a16:colId xmlns:a16="http://schemas.microsoft.com/office/drawing/2014/main" val="20002"/>
                    </a:ext>
                  </a:extLst>
                </a:gridCol>
              </a:tblGrid>
              <a:tr h="480246">
                <a:tc>
                  <a:txBody>
                    <a:bodyPr/>
                    <a:lstStyle/>
                    <a:p>
                      <a:endParaRPr lang="fr-FR" sz="1400" b="0" dirty="0">
                        <a:solidFill>
                          <a:schemeClr val="tx1"/>
                        </a:solidFill>
                        <a:latin typeface="Script Ecole 2" panose="02000400000000000000" pitchFamily="2" charset="0"/>
                        <a:ea typeface="Script Ecole 2" panose="02000400000000000000" pitchFamily="2" charset="0"/>
                      </a:endParaRPr>
                    </a:p>
                    <a:p>
                      <a:endParaRPr lang="fr-FR" sz="1400" b="0" dirty="0">
                        <a:solidFill>
                          <a:schemeClr val="tx1"/>
                        </a:solidFill>
                        <a:latin typeface="Script Ecole 2" panose="02000400000000000000" pitchFamily="2" charset="0"/>
                        <a:ea typeface="Script Ecole 2" panose="02000400000000000000" pitchFamily="2" charset="0"/>
                      </a:endParaRPr>
                    </a:p>
                    <a:p>
                      <a:endParaRPr lang="fr-FR" sz="1400" b="0" dirty="0">
                        <a:solidFill>
                          <a:schemeClr val="tx1"/>
                        </a:solidFill>
                        <a:latin typeface="Script Ecole 2" panose="02000400000000000000" pitchFamily="2" charset="0"/>
                        <a:ea typeface="Script Ecole 2" panose="02000400000000000000" pitchFamily="2" charset="0"/>
                      </a:endParaRPr>
                    </a:p>
                    <a:p>
                      <a:endParaRPr lang="fr-FR" sz="1400" b="0" dirty="0">
                        <a:solidFill>
                          <a:schemeClr val="tx1"/>
                        </a:solidFill>
                        <a:latin typeface="Script Ecole 2" panose="02000400000000000000" pitchFamily="2" charset="0"/>
                        <a:ea typeface="Script Ecole 2" panose="02000400000000000000" pitchFamily="2" charset="0"/>
                      </a:endParaRPr>
                    </a:p>
                    <a:p>
                      <a:endParaRPr lang="fr-FR" sz="1400" b="0" dirty="0">
                        <a:solidFill>
                          <a:schemeClr val="tx1"/>
                        </a:solidFill>
                        <a:latin typeface="Script Ecole 2" panose="02000400000000000000" pitchFamily="2" charset="0"/>
                        <a:ea typeface="Script Ecole 2" panose="02000400000000000000" pitchFamily="2" charset="0"/>
                      </a:endParaRPr>
                    </a:p>
                    <a:p>
                      <a:endParaRPr lang="fr-FR" sz="1400" b="0" dirty="0">
                        <a:solidFill>
                          <a:schemeClr val="tx1"/>
                        </a:solidFill>
                        <a:latin typeface="Script Ecole 2" panose="02000400000000000000" pitchFamily="2" charset="0"/>
                        <a:ea typeface="Script Ecole 2" panose="02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b="0" dirty="0">
                        <a:solidFill>
                          <a:schemeClr val="tx1"/>
                        </a:solidFill>
                        <a:latin typeface="Script Ecole 2" panose="02000400000000000000" pitchFamily="2" charset="0"/>
                        <a:ea typeface="Script Ecole 2" panose="02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b="0" dirty="0">
                        <a:solidFill>
                          <a:schemeClr val="tx1"/>
                        </a:solidFill>
                        <a:latin typeface="Script Ecole 2" panose="02000400000000000000" pitchFamily="2" charset="0"/>
                        <a:ea typeface="Script Ecole 2" panose="02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24000">
                <a:tc>
                  <a:txBody>
                    <a:bodyPr/>
                    <a:lstStyle/>
                    <a:p>
                      <a:pPr algn="ctr"/>
                      <a:r>
                        <a:rPr lang="fr-FR" sz="1400" b="0" dirty="0">
                          <a:solidFill>
                            <a:schemeClr val="tx1"/>
                          </a:solidFill>
                          <a:latin typeface="Script Ecole 2" panose="02000400000000000000" pitchFamily="2" charset="0"/>
                          <a:ea typeface="Script Ecole 2" panose="02000400000000000000" pitchFamily="2" charset="0"/>
                        </a:rPr>
                        <a:t>Christine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400" b="0" dirty="0">
                          <a:solidFill>
                            <a:schemeClr val="tx1"/>
                          </a:solidFill>
                          <a:latin typeface="Script Ecole 2" panose="02000400000000000000" pitchFamily="2" charset="0"/>
                          <a:ea typeface="Script Ecole 2" panose="02000400000000000000" pitchFamily="2" charset="0"/>
                        </a:rPr>
                        <a:t>Nathalie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400" b="0" dirty="0">
                          <a:solidFill>
                            <a:schemeClr val="tx1"/>
                          </a:solidFill>
                          <a:latin typeface="Script Ecole 2" panose="02000400000000000000" pitchFamily="2" charset="0"/>
                          <a:ea typeface="Script Ecole 2" panose="02000400000000000000" pitchFamily="2" charset="0"/>
                        </a:rPr>
                        <a:t>Marie-Charlotte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11" name="Tableau 10"/>
          <p:cNvGraphicFramePr>
            <a:graphicFrameLocks noGrp="1"/>
          </p:cNvGraphicFramePr>
          <p:nvPr>
            <p:extLst>
              <p:ext uri="{D42A27DB-BD31-4B8C-83A1-F6EECF244321}">
                <p14:modId xmlns:p14="http://schemas.microsoft.com/office/powerpoint/2010/main" val="633359160"/>
              </p:ext>
            </p:extLst>
          </p:nvPr>
        </p:nvGraphicFramePr>
        <p:xfrm>
          <a:off x="7650956" y="2423110"/>
          <a:ext cx="2016224" cy="169560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20000"/>
                    </a:ext>
                  </a:extLst>
                </a:gridCol>
              </a:tblGrid>
              <a:tr h="480246">
                <a:tc>
                  <a:txBody>
                    <a:bodyPr/>
                    <a:lstStyle/>
                    <a:p>
                      <a:endParaRPr lang="fr-FR" sz="1400" b="0" dirty="0">
                        <a:solidFill>
                          <a:schemeClr val="tx1"/>
                        </a:solidFill>
                        <a:latin typeface="Script Ecole 2" panose="02000400000000000000" pitchFamily="2" charset="0"/>
                        <a:ea typeface="Script Ecole 2" panose="02000400000000000000" pitchFamily="2" charset="0"/>
                      </a:endParaRPr>
                    </a:p>
                    <a:p>
                      <a:endParaRPr lang="fr-FR" sz="1400" b="0" dirty="0">
                        <a:solidFill>
                          <a:schemeClr val="tx1"/>
                        </a:solidFill>
                        <a:latin typeface="Script Ecole 2" panose="02000400000000000000" pitchFamily="2" charset="0"/>
                        <a:ea typeface="Script Ecole 2" panose="02000400000000000000" pitchFamily="2" charset="0"/>
                      </a:endParaRPr>
                    </a:p>
                    <a:p>
                      <a:endParaRPr lang="fr-FR" sz="1400" b="0" dirty="0">
                        <a:solidFill>
                          <a:schemeClr val="tx1"/>
                        </a:solidFill>
                        <a:latin typeface="Script Ecole 2" panose="02000400000000000000" pitchFamily="2" charset="0"/>
                        <a:ea typeface="Script Ecole 2" panose="02000400000000000000" pitchFamily="2" charset="0"/>
                      </a:endParaRPr>
                    </a:p>
                    <a:p>
                      <a:endParaRPr lang="fr-FR" sz="1400" b="0" dirty="0">
                        <a:solidFill>
                          <a:schemeClr val="tx1"/>
                        </a:solidFill>
                        <a:latin typeface="Script Ecole 2" panose="02000400000000000000" pitchFamily="2" charset="0"/>
                        <a:ea typeface="Script Ecole 2" panose="02000400000000000000" pitchFamily="2" charset="0"/>
                      </a:endParaRPr>
                    </a:p>
                    <a:p>
                      <a:endParaRPr lang="fr-FR" sz="1400" b="0" dirty="0">
                        <a:solidFill>
                          <a:schemeClr val="tx1"/>
                        </a:solidFill>
                        <a:latin typeface="Script Ecole 2" panose="02000400000000000000" pitchFamily="2" charset="0"/>
                        <a:ea typeface="Script Ecole 2" panose="02000400000000000000" pitchFamily="2" charset="0"/>
                      </a:endParaRPr>
                    </a:p>
                    <a:p>
                      <a:endParaRPr lang="fr-FR" sz="1400" b="0" dirty="0">
                        <a:solidFill>
                          <a:schemeClr val="tx1"/>
                        </a:solidFill>
                        <a:latin typeface="Script Ecole 2" panose="02000400000000000000" pitchFamily="2" charset="0"/>
                        <a:ea typeface="Script Ecole 2" panose="02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24000">
                <a:tc>
                  <a:txBody>
                    <a:bodyPr/>
                    <a:lstStyle/>
                    <a:p>
                      <a:pPr algn="ctr"/>
                      <a:r>
                        <a:rPr lang="fr-FR" sz="1400" b="0" dirty="0">
                          <a:solidFill>
                            <a:schemeClr val="tx1"/>
                          </a:solidFill>
                          <a:latin typeface="Script Ecole 2" panose="02000400000000000000" pitchFamily="2" charset="0"/>
                          <a:ea typeface="Script Ecole 2" panose="02000400000000000000" pitchFamily="2" charset="0"/>
                        </a:rPr>
                        <a:t>Mélanie et Françoise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1"/>
                  </a:ext>
                </a:extLst>
              </a:tr>
            </a:tbl>
          </a:graphicData>
        </a:graphic>
      </p:graphicFrame>
      <p:pic>
        <p:nvPicPr>
          <p:cNvPr id="7" name="Image 6">
            <a:extLst>
              <a:ext uri="{FF2B5EF4-FFF2-40B4-BE49-F238E27FC236}">
                <a16:creationId xmlns:a16="http://schemas.microsoft.com/office/drawing/2014/main" id="{F677E24C-8FB3-4F51-94C9-F400FA653D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260" y="2556495"/>
            <a:ext cx="1788871" cy="1172956"/>
          </a:xfrm>
          <a:prstGeom prst="rect">
            <a:avLst/>
          </a:prstGeom>
        </p:spPr>
      </p:pic>
      <p:pic>
        <p:nvPicPr>
          <p:cNvPr id="12" name="Image 11">
            <a:extLst>
              <a:ext uri="{FF2B5EF4-FFF2-40B4-BE49-F238E27FC236}">
                <a16:creationId xmlns:a16="http://schemas.microsoft.com/office/drawing/2014/main" id="{2FBCF262-1EA6-4FD5-B4B9-DE56228AA9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6500" y="2535393"/>
            <a:ext cx="1737172" cy="1152251"/>
          </a:xfrm>
          <a:prstGeom prst="rect">
            <a:avLst/>
          </a:prstGeom>
        </p:spPr>
      </p:pic>
      <p:pic>
        <p:nvPicPr>
          <p:cNvPr id="14" name="Image 13">
            <a:extLst>
              <a:ext uri="{FF2B5EF4-FFF2-40B4-BE49-F238E27FC236}">
                <a16:creationId xmlns:a16="http://schemas.microsoft.com/office/drawing/2014/main" id="{963173EA-8E17-4555-ACAB-FC423B534E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6740" y="2535393"/>
            <a:ext cx="1737172" cy="1152251"/>
          </a:xfrm>
          <a:prstGeom prst="rect">
            <a:avLst/>
          </a:prstGeom>
        </p:spPr>
      </p:pic>
      <p:pic>
        <p:nvPicPr>
          <p:cNvPr id="16" name="Image 15">
            <a:extLst>
              <a:ext uri="{FF2B5EF4-FFF2-40B4-BE49-F238E27FC236}">
                <a16:creationId xmlns:a16="http://schemas.microsoft.com/office/drawing/2014/main" id="{5FA513E4-D568-420D-AA45-75E4BF841F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7054" y="2513220"/>
            <a:ext cx="1804027" cy="1196595"/>
          </a:xfrm>
          <a:prstGeom prst="rect">
            <a:avLst/>
          </a:prstGeom>
        </p:spPr>
      </p:pic>
      <p:pic>
        <p:nvPicPr>
          <p:cNvPr id="18" name="Image 17">
            <a:extLst>
              <a:ext uri="{FF2B5EF4-FFF2-40B4-BE49-F238E27FC236}">
                <a16:creationId xmlns:a16="http://schemas.microsoft.com/office/drawing/2014/main" id="{B60E59EB-2AD7-4E53-ACF7-75F1E96EA7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4026" y="5230865"/>
            <a:ext cx="854542" cy="1145263"/>
          </a:xfrm>
          <a:prstGeom prst="rect">
            <a:avLst/>
          </a:prstGeom>
        </p:spPr>
      </p:pic>
      <p:pic>
        <p:nvPicPr>
          <p:cNvPr id="20" name="Image 19">
            <a:extLst>
              <a:ext uri="{FF2B5EF4-FFF2-40B4-BE49-F238E27FC236}">
                <a16:creationId xmlns:a16="http://schemas.microsoft.com/office/drawing/2014/main" id="{B0E89CEB-B52B-4C61-AFEC-73D06744DA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99449" y="5230865"/>
            <a:ext cx="854542" cy="1137936"/>
          </a:xfrm>
          <a:prstGeom prst="rect">
            <a:avLst/>
          </a:prstGeom>
        </p:spPr>
      </p:pic>
      <p:pic>
        <p:nvPicPr>
          <p:cNvPr id="22" name="Image 21">
            <a:extLst>
              <a:ext uri="{FF2B5EF4-FFF2-40B4-BE49-F238E27FC236}">
                <a16:creationId xmlns:a16="http://schemas.microsoft.com/office/drawing/2014/main" id="{5DC21692-054A-4541-89A6-F9436380E7A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8701" y="5198871"/>
            <a:ext cx="870422" cy="1159082"/>
          </a:xfrm>
          <a:prstGeom prst="rect">
            <a:avLst/>
          </a:prstGeom>
        </p:spPr>
      </p:pic>
    </p:spTree>
    <p:extLst>
      <p:ext uri="{BB962C8B-B14F-4D97-AF65-F5344CB8AC3E}">
        <p14:creationId xmlns:p14="http://schemas.microsoft.com/office/powerpoint/2010/main" val="2405501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936304" y="828303"/>
            <a:ext cx="6781800" cy="1088571"/>
          </a:xfrm>
          <a:prstGeom prst="rect">
            <a:avLst/>
          </a:prstGeom>
        </p:spPr>
        <p:txBody>
          <a:bodyPr/>
          <a:lstStyle>
            <a:lvl1pPr algn="ctr" defTabSz="1043056" rtl="0" eaLnBrk="1" latinLnBrk="0" hangingPunct="1">
              <a:spcBef>
                <a:spcPct val="0"/>
              </a:spcBef>
              <a:buNone/>
              <a:defRPr sz="5000" kern="1200">
                <a:solidFill>
                  <a:schemeClr val="tx1"/>
                </a:solidFill>
                <a:latin typeface="+mj-lt"/>
                <a:ea typeface="+mj-ea"/>
                <a:cs typeface="+mj-cs"/>
              </a:defRPr>
            </a:lvl1pPr>
          </a:lstStyle>
          <a:p>
            <a:r>
              <a:rPr lang="fr-FR" dirty="0">
                <a:latin typeface="Broadway" panose="04040905080B02020502" pitchFamily="82" charset="0"/>
              </a:rPr>
              <a:t>La classe</a:t>
            </a:r>
          </a:p>
        </p:txBody>
      </p:sp>
      <p:sp>
        <p:nvSpPr>
          <p:cNvPr id="5" name="Rectangle à coins arrondis 4"/>
          <p:cNvSpPr/>
          <p:nvPr/>
        </p:nvSpPr>
        <p:spPr>
          <a:xfrm>
            <a:off x="1480971" y="2268271"/>
            <a:ext cx="1872208" cy="864096"/>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tx1"/>
                </a:solidFill>
                <a:latin typeface="Candara" panose="020E0502030303020204" pitchFamily="34" charset="0"/>
                <a:ea typeface="Script Ecole 2" panose="02000400000000000000" pitchFamily="2" charset="0"/>
              </a:rPr>
              <a:t>8  PS</a:t>
            </a:r>
          </a:p>
        </p:txBody>
      </p:sp>
      <p:sp>
        <p:nvSpPr>
          <p:cNvPr id="7" name="Rectangle à coins arrondis 6"/>
          <p:cNvSpPr/>
          <p:nvPr/>
        </p:nvSpPr>
        <p:spPr>
          <a:xfrm>
            <a:off x="4391100" y="2257710"/>
            <a:ext cx="1872208" cy="864096"/>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tx1"/>
                </a:solidFill>
                <a:latin typeface="Candara" panose="020E0502030303020204" pitchFamily="34" charset="0"/>
                <a:ea typeface="Script Ecole 2" panose="02000400000000000000" pitchFamily="2" charset="0"/>
              </a:rPr>
              <a:t>7  MS</a:t>
            </a:r>
          </a:p>
        </p:txBody>
      </p:sp>
      <p:sp>
        <p:nvSpPr>
          <p:cNvPr id="8" name="Rectangle à coins arrondis 7"/>
          <p:cNvSpPr/>
          <p:nvPr/>
        </p:nvSpPr>
        <p:spPr>
          <a:xfrm>
            <a:off x="1186825" y="3865263"/>
            <a:ext cx="1163318" cy="482598"/>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latin typeface="Candara" panose="020E0502030303020204" pitchFamily="34" charset="0"/>
                <a:ea typeface="Script Ecole 2" panose="02000400000000000000" pitchFamily="2" charset="0"/>
              </a:rPr>
              <a:t>4 filles</a:t>
            </a:r>
          </a:p>
        </p:txBody>
      </p:sp>
      <p:sp>
        <p:nvSpPr>
          <p:cNvPr id="9" name="Rectangle à coins arrondis 8"/>
          <p:cNvSpPr/>
          <p:nvPr/>
        </p:nvSpPr>
        <p:spPr>
          <a:xfrm>
            <a:off x="4118758" y="3833526"/>
            <a:ext cx="1141899" cy="503275"/>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latin typeface="Candara" panose="020E0502030303020204" pitchFamily="34" charset="0"/>
                <a:ea typeface="Script Ecole 2" panose="02000400000000000000" pitchFamily="2" charset="0"/>
              </a:rPr>
              <a:t>3 filles</a:t>
            </a:r>
          </a:p>
        </p:txBody>
      </p:sp>
      <p:sp>
        <p:nvSpPr>
          <p:cNvPr id="10" name="Rectangle à coins arrondis 9"/>
          <p:cNvSpPr/>
          <p:nvPr/>
        </p:nvSpPr>
        <p:spPr>
          <a:xfrm>
            <a:off x="2480816" y="3843864"/>
            <a:ext cx="1311669" cy="482598"/>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latin typeface="Candara" panose="020E0502030303020204" pitchFamily="34" charset="0"/>
                <a:ea typeface="Script Ecole 2" panose="02000400000000000000" pitchFamily="2" charset="0"/>
              </a:rPr>
              <a:t>4 garçons</a:t>
            </a:r>
          </a:p>
        </p:txBody>
      </p:sp>
      <p:sp>
        <p:nvSpPr>
          <p:cNvPr id="11" name="Rectangle à coins arrondis 10"/>
          <p:cNvSpPr/>
          <p:nvPr/>
        </p:nvSpPr>
        <p:spPr>
          <a:xfrm>
            <a:off x="5342253" y="3831931"/>
            <a:ext cx="1328296" cy="508616"/>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latin typeface="Candara" panose="020E0502030303020204" pitchFamily="34" charset="0"/>
                <a:ea typeface="Script Ecole 2" panose="02000400000000000000" pitchFamily="2" charset="0"/>
              </a:rPr>
              <a:t>4 garçons</a:t>
            </a:r>
          </a:p>
        </p:txBody>
      </p:sp>
      <p:sp>
        <p:nvSpPr>
          <p:cNvPr id="12" name="Rectangle à coins arrondis 11"/>
          <p:cNvSpPr/>
          <p:nvPr/>
        </p:nvSpPr>
        <p:spPr>
          <a:xfrm>
            <a:off x="3062040" y="5664878"/>
            <a:ext cx="2340000" cy="648072"/>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latin typeface="Candara" panose="020E0502030303020204" pitchFamily="34" charset="0"/>
                <a:ea typeface="Script Ecole 2" panose="02000400000000000000" pitchFamily="2" charset="0"/>
              </a:rPr>
              <a:t>10 filles</a:t>
            </a:r>
          </a:p>
        </p:txBody>
      </p:sp>
      <p:sp>
        <p:nvSpPr>
          <p:cNvPr id="13" name="Rectangle à coins arrondis 12"/>
          <p:cNvSpPr/>
          <p:nvPr/>
        </p:nvSpPr>
        <p:spPr>
          <a:xfrm>
            <a:off x="5706740" y="5664878"/>
            <a:ext cx="2340000" cy="648072"/>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latin typeface="Candara" panose="020E0502030303020204" pitchFamily="34" charset="0"/>
                <a:ea typeface="Script Ecole 2" panose="02000400000000000000" pitchFamily="2" charset="0"/>
              </a:rPr>
              <a:t>11 garçons</a:t>
            </a:r>
          </a:p>
        </p:txBody>
      </p:sp>
      <p:cxnSp>
        <p:nvCxnSpPr>
          <p:cNvPr id="15" name="Connecteur droit avec flèche 14"/>
          <p:cNvCxnSpPr>
            <a:cxnSpLocks/>
            <a:stCxn id="5" idx="2"/>
            <a:endCxn id="8" idx="0"/>
          </p:cNvCxnSpPr>
          <p:nvPr/>
        </p:nvCxnSpPr>
        <p:spPr>
          <a:xfrm flipH="1">
            <a:off x="1768484" y="3132367"/>
            <a:ext cx="648591" cy="732896"/>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cxnSpLocks/>
            <a:stCxn id="5" idx="2"/>
            <a:endCxn id="10" idx="0"/>
          </p:cNvCxnSpPr>
          <p:nvPr/>
        </p:nvCxnSpPr>
        <p:spPr>
          <a:xfrm>
            <a:off x="2417075" y="3132367"/>
            <a:ext cx="719576" cy="711497"/>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cxnSpLocks/>
            <a:stCxn id="7" idx="2"/>
            <a:endCxn id="9" idx="0"/>
          </p:cNvCxnSpPr>
          <p:nvPr/>
        </p:nvCxnSpPr>
        <p:spPr>
          <a:xfrm flipH="1">
            <a:off x="4689708" y="3121806"/>
            <a:ext cx="637496" cy="71172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cxnSpLocks/>
            <a:stCxn id="7" idx="2"/>
            <a:endCxn id="11" idx="0"/>
          </p:cNvCxnSpPr>
          <p:nvPr/>
        </p:nvCxnSpPr>
        <p:spPr>
          <a:xfrm>
            <a:off x="5327204" y="3121806"/>
            <a:ext cx="679197" cy="71012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a:cxnSpLocks/>
            <a:stCxn id="8" idx="2"/>
            <a:endCxn id="12" idx="0"/>
          </p:cNvCxnSpPr>
          <p:nvPr/>
        </p:nvCxnSpPr>
        <p:spPr>
          <a:xfrm>
            <a:off x="1768484" y="4347861"/>
            <a:ext cx="2463556" cy="1317017"/>
          </a:xfrm>
          <a:prstGeom prst="straightConnector1">
            <a:avLst/>
          </a:prstGeom>
          <a:ln w="57150">
            <a:solidFill>
              <a:schemeClr val="accent1">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cxnSpLocks/>
            <a:stCxn id="9" idx="2"/>
            <a:endCxn id="12" idx="0"/>
          </p:cNvCxnSpPr>
          <p:nvPr/>
        </p:nvCxnSpPr>
        <p:spPr>
          <a:xfrm flipH="1">
            <a:off x="4232040" y="4336801"/>
            <a:ext cx="457668" cy="1328077"/>
          </a:xfrm>
          <a:prstGeom prst="straightConnector1">
            <a:avLst/>
          </a:prstGeom>
          <a:ln w="57150">
            <a:solidFill>
              <a:schemeClr val="accent1">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a:cxnSpLocks/>
            <a:stCxn id="10" idx="2"/>
            <a:endCxn id="13" idx="0"/>
          </p:cNvCxnSpPr>
          <p:nvPr/>
        </p:nvCxnSpPr>
        <p:spPr>
          <a:xfrm>
            <a:off x="3136651" y="4326462"/>
            <a:ext cx="3740089" cy="1338416"/>
          </a:xfrm>
          <a:prstGeom prst="straightConnector1">
            <a:avLst/>
          </a:prstGeom>
          <a:ln w="57150">
            <a:solidFill>
              <a:schemeClr val="accent6">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a:cxnSpLocks/>
            <a:stCxn id="11" idx="2"/>
            <a:endCxn id="13" idx="0"/>
          </p:cNvCxnSpPr>
          <p:nvPr/>
        </p:nvCxnSpPr>
        <p:spPr>
          <a:xfrm>
            <a:off x="6006401" y="4340547"/>
            <a:ext cx="870339" cy="1324331"/>
          </a:xfrm>
          <a:prstGeom prst="straightConnector1">
            <a:avLst/>
          </a:prstGeom>
          <a:ln w="57150">
            <a:solidFill>
              <a:schemeClr val="accent6">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à coins arrondis 6">
            <a:extLst>
              <a:ext uri="{FF2B5EF4-FFF2-40B4-BE49-F238E27FC236}">
                <a16:creationId xmlns:a16="http://schemas.microsoft.com/office/drawing/2014/main" id="{3DFE8115-4BD0-41CA-8954-482FA2297210}"/>
              </a:ext>
            </a:extLst>
          </p:cNvPr>
          <p:cNvSpPr/>
          <p:nvPr/>
        </p:nvSpPr>
        <p:spPr>
          <a:xfrm>
            <a:off x="7298404" y="2257572"/>
            <a:ext cx="1872208" cy="864096"/>
          </a:xfrm>
          <a:prstGeom prst="round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tx1"/>
                </a:solidFill>
                <a:latin typeface="Candara" panose="020E0502030303020204" pitchFamily="34" charset="0"/>
                <a:ea typeface="Script Ecole 2" panose="02000400000000000000" pitchFamily="2" charset="0"/>
              </a:rPr>
              <a:t>6  GS</a:t>
            </a:r>
          </a:p>
        </p:txBody>
      </p:sp>
      <p:sp>
        <p:nvSpPr>
          <p:cNvPr id="83" name="Rectangle à coins arrondis 8">
            <a:extLst>
              <a:ext uri="{FF2B5EF4-FFF2-40B4-BE49-F238E27FC236}">
                <a16:creationId xmlns:a16="http://schemas.microsoft.com/office/drawing/2014/main" id="{6ED00435-FB57-498E-9340-3F5FAF0F5ED4}"/>
              </a:ext>
            </a:extLst>
          </p:cNvPr>
          <p:cNvSpPr/>
          <p:nvPr/>
        </p:nvSpPr>
        <p:spPr>
          <a:xfrm>
            <a:off x="6958336" y="3811254"/>
            <a:ext cx="1141899" cy="503275"/>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latin typeface="Candara" panose="020E0502030303020204" pitchFamily="34" charset="0"/>
                <a:ea typeface="Script Ecole 2" panose="02000400000000000000" pitchFamily="2" charset="0"/>
              </a:rPr>
              <a:t>3 filles</a:t>
            </a:r>
          </a:p>
        </p:txBody>
      </p:sp>
      <p:sp>
        <p:nvSpPr>
          <p:cNvPr id="84" name="Rectangle à coins arrondis 10">
            <a:extLst>
              <a:ext uri="{FF2B5EF4-FFF2-40B4-BE49-F238E27FC236}">
                <a16:creationId xmlns:a16="http://schemas.microsoft.com/office/drawing/2014/main" id="{978F55AD-C324-4050-9BE2-AD4226E30A71}"/>
              </a:ext>
            </a:extLst>
          </p:cNvPr>
          <p:cNvSpPr/>
          <p:nvPr/>
        </p:nvSpPr>
        <p:spPr>
          <a:xfrm>
            <a:off x="8193434" y="3805913"/>
            <a:ext cx="1328296" cy="508616"/>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latin typeface="Candara" panose="020E0502030303020204" pitchFamily="34" charset="0"/>
                <a:ea typeface="Script Ecole 2" panose="02000400000000000000" pitchFamily="2" charset="0"/>
              </a:rPr>
              <a:t>3 garçons</a:t>
            </a:r>
          </a:p>
        </p:txBody>
      </p:sp>
      <p:cxnSp>
        <p:nvCxnSpPr>
          <p:cNvPr id="105" name="Connecteur droit avec flèche 104">
            <a:extLst>
              <a:ext uri="{FF2B5EF4-FFF2-40B4-BE49-F238E27FC236}">
                <a16:creationId xmlns:a16="http://schemas.microsoft.com/office/drawing/2014/main" id="{8BB5E82F-2F1F-4904-B0B6-190FB30A96FF}"/>
              </a:ext>
            </a:extLst>
          </p:cNvPr>
          <p:cNvCxnSpPr>
            <a:cxnSpLocks/>
          </p:cNvCxnSpPr>
          <p:nvPr/>
        </p:nvCxnSpPr>
        <p:spPr>
          <a:xfrm>
            <a:off x="8372973" y="3108728"/>
            <a:ext cx="679197" cy="710125"/>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6" name="Connecteur droit avec flèche 105">
            <a:extLst>
              <a:ext uri="{FF2B5EF4-FFF2-40B4-BE49-F238E27FC236}">
                <a16:creationId xmlns:a16="http://schemas.microsoft.com/office/drawing/2014/main" id="{4E3DD421-227C-43A9-A57F-3A978EAEA558}"/>
              </a:ext>
            </a:extLst>
          </p:cNvPr>
          <p:cNvCxnSpPr>
            <a:cxnSpLocks/>
          </p:cNvCxnSpPr>
          <p:nvPr/>
        </p:nvCxnSpPr>
        <p:spPr>
          <a:xfrm flipH="1">
            <a:off x="7688878" y="3109091"/>
            <a:ext cx="637496" cy="71172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7" name="Connecteur droit avec flèche 106">
            <a:extLst>
              <a:ext uri="{FF2B5EF4-FFF2-40B4-BE49-F238E27FC236}">
                <a16:creationId xmlns:a16="http://schemas.microsoft.com/office/drawing/2014/main" id="{D9A2E53C-E640-499C-B827-A2DD0522BE49}"/>
              </a:ext>
            </a:extLst>
          </p:cNvPr>
          <p:cNvCxnSpPr>
            <a:cxnSpLocks/>
            <a:endCxn id="12" idx="0"/>
          </p:cNvCxnSpPr>
          <p:nvPr/>
        </p:nvCxnSpPr>
        <p:spPr>
          <a:xfrm flipH="1">
            <a:off x="4232040" y="4314529"/>
            <a:ext cx="3246198" cy="1350349"/>
          </a:xfrm>
          <a:prstGeom prst="straightConnector1">
            <a:avLst/>
          </a:prstGeom>
          <a:ln w="57150">
            <a:solidFill>
              <a:schemeClr val="accent1">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9" name="Connecteur droit avec flèche 108">
            <a:extLst>
              <a:ext uri="{FF2B5EF4-FFF2-40B4-BE49-F238E27FC236}">
                <a16:creationId xmlns:a16="http://schemas.microsoft.com/office/drawing/2014/main" id="{80EC86A6-9FE3-4956-B498-D421A12E717D}"/>
              </a:ext>
            </a:extLst>
          </p:cNvPr>
          <p:cNvCxnSpPr>
            <a:cxnSpLocks/>
            <a:endCxn id="13" idx="0"/>
          </p:cNvCxnSpPr>
          <p:nvPr/>
        </p:nvCxnSpPr>
        <p:spPr>
          <a:xfrm flipH="1">
            <a:off x="6876740" y="4351739"/>
            <a:ext cx="1980842" cy="1313139"/>
          </a:xfrm>
          <a:prstGeom prst="straightConnector1">
            <a:avLst/>
          </a:prstGeom>
          <a:ln w="57150">
            <a:solidFill>
              <a:schemeClr val="accent6">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924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80232" y="1908423"/>
            <a:ext cx="8640960" cy="4893647"/>
          </a:xfrm>
          <a:prstGeom prst="rect">
            <a:avLst/>
          </a:prstGeom>
          <a:noFill/>
        </p:spPr>
        <p:txBody>
          <a:bodyPr wrap="square" rtlCol="0">
            <a:spAutoFit/>
          </a:bodyPr>
          <a:lstStyle/>
          <a:p>
            <a:pPr marL="457200" indent="-457200" algn="just">
              <a:buFont typeface="Wingdings" panose="05000000000000000000" pitchFamily="2" charset="2"/>
              <a:buChar char="Ø"/>
            </a:pPr>
            <a:r>
              <a:rPr lang="fr-FR" sz="2400" dirty="0">
                <a:latin typeface="Candara" panose="020E0502030303020204" pitchFamily="34" charset="0"/>
                <a:ea typeface="Script Ecole 2" panose="02000400000000000000" pitchFamily="2" charset="0"/>
              </a:rPr>
              <a:t>Pensez à marquer les vêtements de vos enfants.</a:t>
            </a:r>
          </a:p>
          <a:p>
            <a:pPr algn="just"/>
            <a:endParaRPr lang="fr-FR" sz="1800" dirty="0">
              <a:latin typeface="Candara" panose="020E0502030303020204" pitchFamily="34" charset="0"/>
              <a:ea typeface="Script Ecole 2" panose="02000400000000000000" pitchFamily="2" charset="0"/>
            </a:endParaRPr>
          </a:p>
          <a:p>
            <a:pPr marL="457200" indent="-457200" algn="just">
              <a:buFont typeface="Wingdings" panose="05000000000000000000" pitchFamily="2" charset="2"/>
              <a:buChar char="Ø"/>
            </a:pPr>
            <a:r>
              <a:rPr lang="fr-FR" sz="2400" dirty="0">
                <a:latin typeface="Candara" panose="020E0502030303020204" pitchFamily="34" charset="0"/>
                <a:ea typeface="Script Ecole 2" panose="02000400000000000000" pitchFamily="2" charset="0"/>
              </a:rPr>
              <a:t>Privilégiez les chaussures faciles à mettre et sans lacets.</a:t>
            </a:r>
          </a:p>
          <a:p>
            <a:pPr marL="457200" indent="-457200" algn="just">
              <a:buFont typeface="Wingdings" panose="05000000000000000000" pitchFamily="2" charset="2"/>
              <a:buChar char="Ø"/>
            </a:pPr>
            <a:endParaRPr lang="fr-FR" sz="1800" dirty="0">
              <a:latin typeface="Candara" panose="020E0502030303020204" pitchFamily="34" charset="0"/>
              <a:ea typeface="Script Ecole 2" panose="02000400000000000000" pitchFamily="2" charset="0"/>
            </a:endParaRPr>
          </a:p>
          <a:p>
            <a:pPr marL="457200" indent="-457200" algn="just">
              <a:buFont typeface="Wingdings" panose="05000000000000000000" pitchFamily="2" charset="2"/>
              <a:buChar char="Ø"/>
            </a:pPr>
            <a:r>
              <a:rPr lang="fr-FR" sz="2400" dirty="0">
                <a:latin typeface="Candara" panose="020E0502030303020204" pitchFamily="34" charset="0"/>
                <a:ea typeface="Script Ecole 2" panose="02000400000000000000" pitchFamily="2" charset="0"/>
              </a:rPr>
              <a:t>Peu à peu, essayez de laisser votre enfant s’habiller seul.</a:t>
            </a:r>
          </a:p>
          <a:p>
            <a:pPr marL="457200" indent="-457200" algn="just">
              <a:buFont typeface="Wingdings" panose="05000000000000000000" pitchFamily="2" charset="2"/>
              <a:buChar char="Ø"/>
            </a:pPr>
            <a:endParaRPr lang="fr-FR" sz="1800" dirty="0">
              <a:latin typeface="Candara" panose="020E0502030303020204" pitchFamily="34" charset="0"/>
              <a:ea typeface="Script Ecole 2" panose="02000400000000000000" pitchFamily="2" charset="0"/>
            </a:endParaRPr>
          </a:p>
          <a:p>
            <a:pPr marL="457200" indent="-457200" algn="just">
              <a:buFont typeface="Wingdings" panose="05000000000000000000" pitchFamily="2" charset="2"/>
              <a:buChar char="Ø"/>
            </a:pPr>
            <a:r>
              <a:rPr lang="fr-FR" sz="2400" dirty="0">
                <a:latin typeface="Candara" panose="020E0502030303020204" pitchFamily="34" charset="0"/>
                <a:ea typeface="Script Ecole 2" panose="02000400000000000000" pitchFamily="2" charset="0"/>
              </a:rPr>
              <a:t>Pensez à ramener les objets de l’école apportés à la maison.</a:t>
            </a:r>
          </a:p>
          <a:p>
            <a:pPr marL="457200" indent="-457200" algn="just">
              <a:buFont typeface="Wingdings" panose="05000000000000000000" pitchFamily="2" charset="2"/>
              <a:buChar char="Ø"/>
            </a:pPr>
            <a:endParaRPr lang="fr-FR" sz="1800" dirty="0">
              <a:latin typeface="Candara" panose="020E0502030303020204" pitchFamily="34" charset="0"/>
              <a:ea typeface="Script Ecole 2" panose="02000400000000000000" pitchFamily="2" charset="0"/>
            </a:endParaRPr>
          </a:p>
          <a:p>
            <a:pPr marL="457200" indent="-457200" algn="just">
              <a:buFont typeface="Wingdings" panose="05000000000000000000" pitchFamily="2" charset="2"/>
              <a:buChar char="Ø"/>
            </a:pPr>
            <a:r>
              <a:rPr lang="fr-FR" sz="2400" dirty="0">
                <a:latin typeface="Script Ecole 2" panose="02000400000000000000" pitchFamily="2" charset="0"/>
                <a:ea typeface="Script Ecole 2" panose="02000400000000000000" pitchFamily="2" charset="0"/>
              </a:rPr>
              <a:t>Je suis toujours disponible pour parler de votre enfant mais hors moments d’entrée et de sortie de classe </a:t>
            </a:r>
            <a:r>
              <a:rPr lang="fr-FR" sz="2400" i="1" dirty="0">
                <a:latin typeface="Script Ecole 2" panose="02000400000000000000" pitchFamily="2" charset="0"/>
                <a:ea typeface="Script Ecole 2" panose="02000400000000000000" pitchFamily="2" charset="0"/>
              </a:rPr>
              <a:t>(par souci de discrétion et de sécurité des enfants placés sous ma responsabilité)</a:t>
            </a:r>
            <a:r>
              <a:rPr lang="fr-FR" sz="2400" dirty="0">
                <a:latin typeface="Script Ecole 2" panose="02000400000000000000" pitchFamily="2" charset="0"/>
                <a:ea typeface="Script Ecole 2" panose="02000400000000000000" pitchFamily="2" charset="0"/>
              </a:rPr>
              <a:t>. Afin de trouver un créneau qui convienne à tout le monde, le plus simple est de proposer plusieurs dates au moyen du cahier de liaison.</a:t>
            </a:r>
            <a:endParaRPr lang="fr-FR" sz="2400" dirty="0">
              <a:latin typeface="Candara" panose="020E0502030303020204" pitchFamily="34" charset="0"/>
              <a:ea typeface="Script Ecole 2" panose="02000400000000000000" pitchFamily="2" charset="0"/>
            </a:endParaRPr>
          </a:p>
        </p:txBody>
      </p:sp>
      <p:sp>
        <p:nvSpPr>
          <p:cNvPr id="3" name="Rectangle 2"/>
          <p:cNvSpPr/>
          <p:nvPr/>
        </p:nvSpPr>
        <p:spPr>
          <a:xfrm>
            <a:off x="954212" y="756295"/>
            <a:ext cx="8640960" cy="861774"/>
          </a:xfrm>
          <a:prstGeom prst="rect">
            <a:avLst/>
          </a:prstGeom>
        </p:spPr>
        <p:txBody>
          <a:bodyPr wrap="square">
            <a:spAutoFit/>
          </a:bodyPr>
          <a:lstStyle/>
          <a:p>
            <a:pPr algn="ctr"/>
            <a:r>
              <a:rPr lang="fr-FR" sz="5000" b="1" dirty="0">
                <a:solidFill>
                  <a:srgbClr val="FF0000"/>
                </a:solidFill>
                <a:latin typeface="Broadway" panose="04040905080B02020502" pitchFamily="82" charset="0"/>
                <a:cs typeface="Chalkboard"/>
              </a:rPr>
              <a:t>IMPORTANT</a:t>
            </a:r>
            <a:endParaRPr lang="fr-FR" sz="5000" dirty="0">
              <a:solidFill>
                <a:srgbClr val="FF0000"/>
              </a:solidFill>
              <a:latin typeface="Broadway" panose="04040905080B02020502" pitchFamily="82" charset="0"/>
            </a:endParaRPr>
          </a:p>
        </p:txBody>
      </p:sp>
    </p:spTree>
    <p:extLst>
      <p:ext uri="{BB962C8B-B14F-4D97-AF65-F5344CB8AC3E}">
        <p14:creationId xmlns:p14="http://schemas.microsoft.com/office/powerpoint/2010/main" val="4285454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890316" y="748718"/>
            <a:ext cx="6781800" cy="1088571"/>
          </a:xfrm>
          <a:prstGeom prst="rect">
            <a:avLst/>
          </a:prstGeom>
        </p:spPr>
        <p:txBody>
          <a:bodyPr/>
          <a:lstStyle>
            <a:lvl1pPr algn="ctr" defTabSz="1043056" rtl="0" eaLnBrk="1" latinLnBrk="0" hangingPunct="1">
              <a:spcBef>
                <a:spcPct val="0"/>
              </a:spcBef>
              <a:buNone/>
              <a:defRPr sz="5000" kern="1200">
                <a:solidFill>
                  <a:schemeClr val="tx1"/>
                </a:solidFill>
                <a:latin typeface="+mj-lt"/>
                <a:ea typeface="+mj-ea"/>
                <a:cs typeface="+mj-cs"/>
              </a:defRPr>
            </a:lvl1pPr>
          </a:lstStyle>
          <a:p>
            <a:r>
              <a:rPr lang="fr-FR" dirty="0">
                <a:latin typeface="Broadway" panose="04040905080B02020502" pitchFamily="82" charset="0"/>
              </a:rPr>
              <a:t>Emploi du temps</a:t>
            </a:r>
          </a:p>
        </p:txBody>
      </p:sp>
      <p:sp>
        <p:nvSpPr>
          <p:cNvPr id="4" name="ZoneTexte 3">
            <a:extLst>
              <a:ext uri="{FF2B5EF4-FFF2-40B4-BE49-F238E27FC236}">
                <a16:creationId xmlns:a16="http://schemas.microsoft.com/office/drawing/2014/main" id="{56ED44C0-F22B-4C45-A5CA-AA75AB3D280B}"/>
              </a:ext>
            </a:extLst>
          </p:cNvPr>
          <p:cNvSpPr txBox="1"/>
          <p:nvPr/>
        </p:nvSpPr>
        <p:spPr>
          <a:xfrm>
            <a:off x="1314252" y="2052439"/>
            <a:ext cx="8352928" cy="892552"/>
          </a:xfrm>
          <a:prstGeom prst="rect">
            <a:avLst/>
          </a:prstGeom>
          <a:noFill/>
        </p:spPr>
        <p:txBody>
          <a:bodyPr wrap="square" rtlCol="0">
            <a:spAutoFit/>
          </a:bodyPr>
          <a:lstStyle/>
          <a:p>
            <a:pPr marL="457200" indent="-457200">
              <a:buFont typeface="Wingdings" panose="05000000000000000000" pitchFamily="2" charset="2"/>
              <a:buChar char="Ø"/>
            </a:pPr>
            <a:r>
              <a:rPr lang="fr-FR" sz="2400" i="1" dirty="0">
                <a:latin typeface="Candara" panose="020E0502030303020204" pitchFamily="34" charset="0"/>
                <a:ea typeface="Script Ecole 2" panose="02000400000000000000" pitchFamily="2" charset="0"/>
              </a:rPr>
              <a:t>Voir film.</a:t>
            </a:r>
          </a:p>
          <a:p>
            <a:endParaRPr lang="fr-FR" sz="2800" dirty="0">
              <a:latin typeface="Script Ecole 2" panose="02000400000000000000" pitchFamily="2" charset="0"/>
              <a:ea typeface="Script Ecole 2" panose="02000400000000000000" pitchFamily="2" charset="0"/>
            </a:endParaRPr>
          </a:p>
        </p:txBody>
      </p:sp>
    </p:spTree>
    <p:extLst>
      <p:ext uri="{BB962C8B-B14F-4D97-AF65-F5344CB8AC3E}">
        <p14:creationId xmlns:p14="http://schemas.microsoft.com/office/powerpoint/2010/main" val="1684402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962324" y="612279"/>
            <a:ext cx="6781800" cy="1800200"/>
          </a:xfrm>
          <a:prstGeom prst="rect">
            <a:avLst/>
          </a:prstGeom>
        </p:spPr>
        <p:txBody>
          <a:bodyPr/>
          <a:lstStyle>
            <a:lvl1pPr algn="ctr" defTabSz="1043056" rtl="0" eaLnBrk="1" latinLnBrk="0" hangingPunct="1">
              <a:spcBef>
                <a:spcPct val="0"/>
              </a:spcBef>
              <a:buNone/>
              <a:defRPr sz="5000" kern="1200">
                <a:solidFill>
                  <a:schemeClr val="tx1"/>
                </a:solidFill>
                <a:latin typeface="+mj-lt"/>
                <a:ea typeface="+mj-ea"/>
                <a:cs typeface="+mj-cs"/>
              </a:defRPr>
            </a:lvl1pPr>
          </a:lstStyle>
          <a:p>
            <a:r>
              <a:rPr lang="fr-FR" dirty="0">
                <a:latin typeface="Broadway" panose="04040905080B02020502" pitchFamily="82" charset="0"/>
              </a:rPr>
              <a:t>Sieste Décloisonnement</a:t>
            </a:r>
          </a:p>
        </p:txBody>
      </p:sp>
      <p:sp>
        <p:nvSpPr>
          <p:cNvPr id="3" name="ZoneTexte 2"/>
          <p:cNvSpPr txBox="1"/>
          <p:nvPr/>
        </p:nvSpPr>
        <p:spPr>
          <a:xfrm>
            <a:off x="1026220" y="2556495"/>
            <a:ext cx="8712968" cy="3416320"/>
          </a:xfrm>
          <a:prstGeom prst="rect">
            <a:avLst/>
          </a:prstGeom>
          <a:noFill/>
        </p:spPr>
        <p:txBody>
          <a:bodyPr wrap="square" rtlCol="0">
            <a:spAutoFit/>
          </a:bodyPr>
          <a:lstStyle/>
          <a:p>
            <a:pPr marL="457200" indent="-457200" algn="just">
              <a:buFont typeface="Wingdings" panose="05000000000000000000" pitchFamily="2" charset="2"/>
              <a:buChar char="Ø"/>
            </a:pPr>
            <a:r>
              <a:rPr lang="fr-FR" sz="2400" dirty="0">
                <a:latin typeface="Candara" panose="020E0502030303020204" pitchFamily="34" charset="0"/>
                <a:ea typeface="Script Ecole 2" panose="02000400000000000000" pitchFamily="2" charset="0"/>
              </a:rPr>
              <a:t>Les PS et quelques MS (pour le moment) partent à la sieste à 13</a:t>
            </a:r>
            <a:r>
              <a:rPr lang="fr-FR" sz="2400" cap="small" baseline="30000" dirty="0">
                <a:latin typeface="Candara" panose="020E0502030303020204" pitchFamily="34" charset="0"/>
                <a:ea typeface="Script Ecole 2" panose="02000400000000000000" pitchFamily="2" charset="0"/>
                <a:cs typeface="Chalkboard"/>
              </a:rPr>
              <a:t>h</a:t>
            </a:r>
            <a:r>
              <a:rPr lang="fr-FR" sz="2400" dirty="0">
                <a:latin typeface="Candara" panose="020E0502030303020204" pitchFamily="34" charset="0"/>
                <a:ea typeface="Script Ecole 2" panose="02000400000000000000" pitchFamily="2" charset="0"/>
              </a:rPr>
              <a:t>.</a:t>
            </a:r>
          </a:p>
          <a:p>
            <a:pPr algn="just"/>
            <a:endParaRPr lang="fr-FR" sz="2400" dirty="0">
              <a:latin typeface="Candara" panose="020E0502030303020204" pitchFamily="34" charset="0"/>
              <a:ea typeface="Script Ecole 2" panose="02000400000000000000" pitchFamily="2" charset="0"/>
            </a:endParaRPr>
          </a:p>
          <a:p>
            <a:pPr marL="457200" indent="-457200" algn="just">
              <a:buFont typeface="Wingdings" panose="05000000000000000000" pitchFamily="2" charset="2"/>
              <a:buChar char="Ø"/>
            </a:pPr>
            <a:r>
              <a:rPr lang="fr-FR" sz="2400" dirty="0">
                <a:latin typeface="Candara" panose="020E0502030303020204" pitchFamily="34" charset="0"/>
                <a:ea typeface="Script Ecole 2" panose="02000400000000000000" pitchFamily="2" charset="0"/>
              </a:rPr>
              <a:t>Nous gardons nos MS/GS entre 14</a:t>
            </a:r>
            <a:r>
              <a:rPr lang="fr-FR" sz="2400" cap="small" baseline="30000" dirty="0">
                <a:latin typeface="Candara" panose="020E0502030303020204" pitchFamily="34" charset="0"/>
                <a:ea typeface="Script Ecole 2" panose="02000400000000000000" pitchFamily="2" charset="0"/>
                <a:cs typeface="Chalkboard"/>
              </a:rPr>
              <a:t>h</a:t>
            </a:r>
            <a:r>
              <a:rPr lang="fr-FR" sz="2400" dirty="0">
                <a:latin typeface="Candara" panose="020E0502030303020204" pitchFamily="34" charset="0"/>
                <a:ea typeface="Script Ecole 2" panose="02000400000000000000" pitchFamily="2" charset="0"/>
              </a:rPr>
              <a:t>05 et 14</a:t>
            </a:r>
            <a:r>
              <a:rPr lang="fr-FR" sz="2400" cap="small" baseline="30000" dirty="0">
                <a:latin typeface="Candara" panose="020E0502030303020204" pitchFamily="34" charset="0"/>
                <a:ea typeface="Script Ecole 2" panose="02000400000000000000" pitchFamily="2" charset="0"/>
                <a:cs typeface="Chalkboard"/>
              </a:rPr>
              <a:t>h</a:t>
            </a:r>
            <a:r>
              <a:rPr lang="fr-FR" sz="2400" dirty="0">
                <a:latin typeface="Candara" panose="020E0502030303020204" pitchFamily="34" charset="0"/>
                <a:ea typeface="Script Ecole 2" panose="02000400000000000000" pitchFamily="2" charset="0"/>
              </a:rPr>
              <a:t>30, puis nous les répartissons en trois groupes (classes mélangées), qui travailleront les jeux mathématiques de 14</a:t>
            </a:r>
            <a:r>
              <a:rPr lang="fr-FR" sz="2400" cap="small" baseline="30000" dirty="0">
                <a:latin typeface="Candara" panose="020E0502030303020204" pitchFamily="34" charset="0"/>
                <a:ea typeface="Script Ecole 2" panose="02000400000000000000" pitchFamily="2" charset="0"/>
                <a:cs typeface="Chalkboard"/>
              </a:rPr>
              <a:t>h</a:t>
            </a:r>
            <a:r>
              <a:rPr lang="fr-FR" sz="2400" dirty="0">
                <a:latin typeface="Candara" panose="020E0502030303020204" pitchFamily="34" charset="0"/>
                <a:ea typeface="Script Ecole 2" panose="02000400000000000000" pitchFamily="2" charset="0"/>
              </a:rPr>
              <a:t>30 à 15</a:t>
            </a:r>
            <a:r>
              <a:rPr lang="fr-FR" sz="2400" cap="small" baseline="30000" dirty="0">
                <a:latin typeface="Candara" panose="020E0502030303020204" pitchFamily="34" charset="0"/>
                <a:ea typeface="Script Ecole 2" panose="02000400000000000000" pitchFamily="2" charset="0"/>
                <a:cs typeface="Chalkboard"/>
              </a:rPr>
              <a:t>h</a:t>
            </a:r>
            <a:r>
              <a:rPr lang="fr-FR" sz="2400" dirty="0">
                <a:latin typeface="Candara" panose="020E0502030303020204" pitchFamily="34" charset="0"/>
                <a:ea typeface="Script Ecole 2" panose="02000400000000000000" pitchFamily="2" charset="0"/>
              </a:rPr>
              <a:t>00 dans les trois classes tout au long de l’année.</a:t>
            </a:r>
          </a:p>
          <a:p>
            <a:pPr marL="457200" indent="-457200" algn="just">
              <a:buFont typeface="Wingdings" panose="05000000000000000000" pitchFamily="2" charset="2"/>
              <a:buChar char="Ø"/>
            </a:pPr>
            <a:endParaRPr lang="fr-FR" sz="2400" dirty="0">
              <a:latin typeface="Candara" panose="020E0502030303020204" pitchFamily="34" charset="0"/>
              <a:ea typeface="Script Ecole 2" panose="02000400000000000000" pitchFamily="2" charset="0"/>
            </a:endParaRPr>
          </a:p>
          <a:p>
            <a:pPr marL="457200" indent="-457200" algn="just">
              <a:buFont typeface="Wingdings" panose="05000000000000000000" pitchFamily="2" charset="2"/>
              <a:buChar char="Ø"/>
            </a:pPr>
            <a:r>
              <a:rPr lang="fr-FR" sz="2400" dirty="0">
                <a:latin typeface="Candara" panose="020E0502030303020204" pitchFamily="34" charset="0"/>
                <a:ea typeface="Script Ecole 2" panose="02000400000000000000" pitchFamily="2" charset="0"/>
              </a:rPr>
              <a:t>Les PS reviennent en classe progressivement, selon leur réveil.</a:t>
            </a:r>
          </a:p>
        </p:txBody>
      </p:sp>
    </p:spTree>
    <p:extLst>
      <p:ext uri="{BB962C8B-B14F-4D97-AF65-F5344CB8AC3E}">
        <p14:creationId xmlns:p14="http://schemas.microsoft.com/office/powerpoint/2010/main" val="2999278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962324" y="724516"/>
            <a:ext cx="6781800" cy="1088571"/>
          </a:xfrm>
          <a:prstGeom prst="rect">
            <a:avLst/>
          </a:prstGeom>
        </p:spPr>
        <p:txBody>
          <a:bodyPr/>
          <a:lstStyle>
            <a:lvl1pPr algn="ctr" defTabSz="1043056" rtl="0" eaLnBrk="1" latinLnBrk="0" hangingPunct="1">
              <a:spcBef>
                <a:spcPct val="0"/>
              </a:spcBef>
              <a:buNone/>
              <a:defRPr sz="5000" kern="1200">
                <a:solidFill>
                  <a:schemeClr val="tx1"/>
                </a:solidFill>
                <a:latin typeface="+mj-lt"/>
                <a:ea typeface="+mj-ea"/>
                <a:cs typeface="+mj-cs"/>
              </a:defRPr>
            </a:lvl1pPr>
          </a:lstStyle>
          <a:p>
            <a:r>
              <a:rPr lang="fr-FR" dirty="0">
                <a:latin typeface="Broadway" panose="04040905080B02020502" pitchFamily="82" charset="0"/>
              </a:rPr>
              <a:t>APC</a:t>
            </a:r>
          </a:p>
        </p:txBody>
      </p:sp>
      <p:sp>
        <p:nvSpPr>
          <p:cNvPr id="3" name="Rectangle 2"/>
          <p:cNvSpPr/>
          <p:nvPr/>
        </p:nvSpPr>
        <p:spPr>
          <a:xfrm>
            <a:off x="954212" y="1898974"/>
            <a:ext cx="8784976" cy="4524315"/>
          </a:xfrm>
          <a:prstGeom prst="rect">
            <a:avLst/>
          </a:prstGeom>
        </p:spPr>
        <p:txBody>
          <a:bodyPr wrap="square">
            <a:spAutoFit/>
          </a:bodyPr>
          <a:lstStyle/>
          <a:p>
            <a:pPr marL="457200" indent="-457200" algn="just">
              <a:buFont typeface="Wingdings" panose="05000000000000000000" pitchFamily="2" charset="2"/>
              <a:buChar char="Ø"/>
            </a:pPr>
            <a:r>
              <a:rPr lang="fr-FR" sz="2400" dirty="0">
                <a:latin typeface="Script Ecole 2" panose="02000400000000000000" pitchFamily="2" charset="0"/>
                <a:ea typeface="Script Ecole 2" panose="02000400000000000000" pitchFamily="2" charset="0"/>
              </a:rPr>
              <a:t>Les mardis et jeudis </a:t>
            </a:r>
            <a:r>
              <a:rPr lang="fr-FR" sz="2400" dirty="0">
                <a:latin typeface="Candara" panose="020E0502030303020204" pitchFamily="34" charset="0"/>
                <a:ea typeface="Script Ecole 2" panose="02000400000000000000" pitchFamily="2" charset="0"/>
              </a:rPr>
              <a:t>de 12</a:t>
            </a:r>
            <a:r>
              <a:rPr lang="fr-FR" sz="2400" cap="small" baseline="30000" dirty="0">
                <a:latin typeface="Candara" panose="020E0502030303020204" pitchFamily="34" charset="0"/>
                <a:ea typeface="Script Ecole 2" panose="02000400000000000000" pitchFamily="2" charset="0"/>
                <a:cs typeface="Chalkboard"/>
              </a:rPr>
              <a:t>h</a:t>
            </a:r>
            <a:r>
              <a:rPr lang="fr-FR" sz="2400" dirty="0">
                <a:latin typeface="Candara" panose="020E0502030303020204" pitchFamily="34" charset="0"/>
                <a:ea typeface="Script Ecole 2" panose="02000400000000000000" pitchFamily="2" charset="0"/>
              </a:rPr>
              <a:t>00 à 12</a:t>
            </a:r>
            <a:r>
              <a:rPr lang="fr-FR" sz="2400" cap="small" baseline="30000" dirty="0">
                <a:latin typeface="Candara" panose="020E0502030303020204" pitchFamily="34" charset="0"/>
                <a:ea typeface="Script Ecole 2" panose="02000400000000000000" pitchFamily="2" charset="0"/>
                <a:cs typeface="Chalkboard"/>
              </a:rPr>
              <a:t>h</a:t>
            </a:r>
            <a:r>
              <a:rPr lang="fr-FR" sz="2400" dirty="0">
                <a:latin typeface="Candara" panose="020E0502030303020204" pitchFamily="34" charset="0"/>
                <a:ea typeface="Script Ecole 2" panose="02000400000000000000" pitchFamily="2" charset="0"/>
              </a:rPr>
              <a:t>30</a:t>
            </a:r>
            <a:r>
              <a:rPr lang="fr-FR" sz="2400" dirty="0">
                <a:latin typeface="Script Ecole 2" panose="02000400000000000000" pitchFamily="2" charset="0"/>
                <a:ea typeface="Script Ecole 2" panose="02000400000000000000" pitchFamily="2" charset="0"/>
              </a:rPr>
              <a:t>.</a:t>
            </a:r>
          </a:p>
          <a:p>
            <a:pPr marL="457200" indent="-457200" algn="just">
              <a:buFont typeface="Wingdings" panose="05000000000000000000" pitchFamily="2" charset="2"/>
              <a:buChar char="Ø"/>
            </a:pPr>
            <a:endParaRPr lang="fr-FR" sz="2400" dirty="0">
              <a:latin typeface="Script Ecole 2" panose="02000400000000000000" pitchFamily="2" charset="0"/>
              <a:ea typeface="Script Ecole 2" panose="02000400000000000000" pitchFamily="2" charset="0"/>
            </a:endParaRPr>
          </a:p>
          <a:p>
            <a:pPr marL="457200" indent="-457200" algn="just">
              <a:buFont typeface="Wingdings" panose="05000000000000000000" pitchFamily="2" charset="2"/>
              <a:buChar char="Ø"/>
            </a:pPr>
            <a:r>
              <a:rPr lang="fr-FR" sz="2400" dirty="0">
                <a:latin typeface="Script Ecole 2" panose="02000400000000000000" pitchFamily="2" charset="0"/>
                <a:ea typeface="Script Ecole 2" panose="02000400000000000000" pitchFamily="2" charset="0"/>
              </a:rPr>
              <a:t>Les APC ne sont pas obligatoires.</a:t>
            </a:r>
          </a:p>
          <a:p>
            <a:pPr marL="457200" indent="-457200" algn="just">
              <a:buFont typeface="Wingdings" panose="05000000000000000000" pitchFamily="2" charset="2"/>
              <a:buChar char="Ø"/>
            </a:pPr>
            <a:endParaRPr lang="fr-FR" sz="2400" dirty="0">
              <a:latin typeface="Script Ecole 2" panose="02000400000000000000" pitchFamily="2" charset="0"/>
              <a:ea typeface="Script Ecole 2" panose="02000400000000000000" pitchFamily="2" charset="0"/>
            </a:endParaRPr>
          </a:p>
          <a:p>
            <a:pPr marL="457200" indent="-457200" algn="just">
              <a:buFont typeface="Wingdings" panose="05000000000000000000" pitchFamily="2" charset="2"/>
              <a:buChar char="Ø"/>
            </a:pPr>
            <a:r>
              <a:rPr lang="fr-FR" sz="2400" dirty="0">
                <a:latin typeface="Script Ecole 2" panose="02000400000000000000" pitchFamily="2" charset="0"/>
                <a:ea typeface="Script Ecole 2" panose="02000400000000000000" pitchFamily="2" charset="0"/>
              </a:rPr>
              <a:t>Seuls les MS et GS sont pris en APC, par petits groupes.</a:t>
            </a:r>
          </a:p>
          <a:p>
            <a:pPr algn="just"/>
            <a:endParaRPr lang="fr-FR" sz="2400" dirty="0">
              <a:latin typeface="Script Ecole 2" panose="02000400000000000000" pitchFamily="2" charset="0"/>
              <a:ea typeface="Script Ecole 2" panose="02000400000000000000" pitchFamily="2" charset="0"/>
            </a:endParaRPr>
          </a:p>
          <a:p>
            <a:pPr marL="457200" indent="-457200" algn="just">
              <a:buFont typeface="Wingdings" panose="05000000000000000000" pitchFamily="2" charset="2"/>
              <a:buChar char="Ø"/>
            </a:pPr>
            <a:r>
              <a:rPr lang="fr-FR" sz="2400" dirty="0">
                <a:latin typeface="Script Ecole 2" panose="02000400000000000000" pitchFamily="2" charset="0"/>
                <a:ea typeface="Script Ecole 2" panose="02000400000000000000" pitchFamily="2" charset="0"/>
              </a:rPr>
              <a:t>Ce temps permet d’avoir un moment privilégié avec l’enfant pour travailler sur ses besoins (langage, phonologie, graphisme, …) ou pour mettre en place des projets en lien avec le projet d’école.</a:t>
            </a:r>
          </a:p>
          <a:p>
            <a:pPr marL="457200" indent="-457200" algn="just">
              <a:buFont typeface="Wingdings" panose="05000000000000000000" pitchFamily="2" charset="2"/>
              <a:buChar char="Ø"/>
            </a:pPr>
            <a:endParaRPr lang="fr-FR" sz="2400" dirty="0">
              <a:latin typeface="Script Ecole 2" panose="02000400000000000000" pitchFamily="2" charset="0"/>
              <a:ea typeface="Script Ecole 2" panose="02000400000000000000" pitchFamily="2" charset="0"/>
            </a:endParaRPr>
          </a:p>
          <a:p>
            <a:pPr marL="457200" indent="-457200" algn="just">
              <a:buFont typeface="Wingdings" panose="05000000000000000000" pitchFamily="2" charset="2"/>
              <a:buChar char="Ø"/>
            </a:pPr>
            <a:r>
              <a:rPr lang="fr-FR" sz="2400" dirty="0">
                <a:latin typeface="Script Ecole 2" panose="02000400000000000000" pitchFamily="2" charset="0"/>
                <a:ea typeface="Script Ecole 2" panose="02000400000000000000" pitchFamily="2" charset="0"/>
              </a:rPr>
              <a:t>Ce temps ne doit pas être pris comme une punition ou un constat d’échec.</a:t>
            </a:r>
          </a:p>
        </p:txBody>
      </p:sp>
    </p:spTree>
    <p:extLst>
      <p:ext uri="{BB962C8B-B14F-4D97-AF65-F5344CB8AC3E}">
        <p14:creationId xmlns:p14="http://schemas.microsoft.com/office/powerpoint/2010/main" val="350282651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naise">
  <a:themeElements>
    <a:clrScheme name="Punaise">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naise">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952</TotalTime>
  <Words>2273</Words>
  <Application>Microsoft Office PowerPoint</Application>
  <PresentationFormat>Personnalisé</PresentationFormat>
  <Paragraphs>317</Paragraphs>
  <Slides>32</Slides>
  <Notes>0</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32</vt:i4>
      </vt:variant>
    </vt:vector>
  </HeadingPairs>
  <TitlesOfParts>
    <vt:vector size="45" baseType="lpstr">
      <vt:lpstr>Arial</vt:lpstr>
      <vt:lpstr>Broadway</vt:lpstr>
      <vt:lpstr>Brush Script MT</vt:lpstr>
      <vt:lpstr>Candara</vt:lpstr>
      <vt:lpstr>Chalkboard</vt:lpstr>
      <vt:lpstr>Constantia</vt:lpstr>
      <vt:lpstr>Cooper Black</vt:lpstr>
      <vt:lpstr>Franklin Gothic Book</vt:lpstr>
      <vt:lpstr>Impact</vt:lpstr>
      <vt:lpstr>Rage Italic</vt:lpstr>
      <vt:lpstr>Script Ecole 2</vt:lpstr>
      <vt:lpstr>Wingdings</vt:lpstr>
      <vt:lpstr>Punaise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Nathalie</dc:creator>
  <cp:lastModifiedBy>potti</cp:lastModifiedBy>
  <cp:revision>101</cp:revision>
  <dcterms:created xsi:type="dcterms:W3CDTF">2015-08-27T17:52:34Z</dcterms:created>
  <dcterms:modified xsi:type="dcterms:W3CDTF">2017-09-18T20:20:59Z</dcterms:modified>
</cp:coreProperties>
</file>