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1"/>
    <p:sldMasterId id="2147483696" r:id="rId2"/>
  </p:sldMasterIdLst>
  <p:notesMasterIdLst>
    <p:notesMasterId r:id="rId14"/>
  </p:notesMasterIdLst>
  <p:sldIdLst>
    <p:sldId id="256" r:id="rId3"/>
    <p:sldId id="257" r:id="rId4"/>
    <p:sldId id="258" r:id="rId5"/>
    <p:sldId id="260" r:id="rId6"/>
    <p:sldId id="268" r:id="rId7"/>
    <p:sldId id="259" r:id="rId8"/>
    <p:sldId id="266" r:id="rId9"/>
    <p:sldId id="263" r:id="rId10"/>
    <p:sldId id="275" r:id="rId11"/>
    <p:sldId id="264" r:id="rId12"/>
    <p:sldId id="274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3"/>
  </p:normalViewPr>
  <p:slideViewPr>
    <p:cSldViewPr snapToGrid="0" snapToObjects="1">
      <p:cViewPr varScale="1">
        <p:scale>
          <a:sx n="120" d="100"/>
          <a:sy n="120" d="100"/>
        </p:scale>
        <p:origin x="25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3859DE-E075-DD4F-86AA-FAD0B7E75D62}" type="datetimeFigureOut">
              <a:rPr lang="fr-FR" smtClean="0"/>
              <a:t>10/10/2024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DD6E90-D77F-4A43-B414-CF9164FBF3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2330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DD6E90-D77F-4A43-B414-CF9164FBF383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7796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A0429B2-B517-2A49-A824-DC327D264FCF}" type="datetimeFigureOut">
              <a:rPr lang="fr-FR" smtClean="0"/>
              <a:t>10/10/2024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5C9BA7C-8AE0-F84B-8270-32B8911F2E87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7793523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429B2-B517-2A49-A824-DC327D264FCF}" type="datetimeFigureOut">
              <a:rPr lang="fr-FR" smtClean="0"/>
              <a:t>10/10/2024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9BA7C-8AE0-F84B-8270-32B8911F2E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9903152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429B2-B517-2A49-A824-DC327D264FCF}" type="datetimeFigureOut">
              <a:rPr lang="fr-FR" smtClean="0"/>
              <a:t>10/10/2024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9BA7C-8AE0-F84B-8270-32B8911F2E87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7678701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429B2-B517-2A49-A824-DC327D264FCF}" type="datetimeFigureOut">
              <a:rPr lang="fr-FR" smtClean="0"/>
              <a:t>10/10/2024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9BA7C-8AE0-F84B-8270-32B8911F2E87}" type="slidenum">
              <a:rPr lang="fr-FR" smtClean="0"/>
              <a:t>‹N°›</a:t>
            </a:fld>
            <a:endParaRPr lang="fr-F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0785839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429B2-B517-2A49-A824-DC327D264FCF}" type="datetimeFigureOut">
              <a:rPr lang="fr-FR" smtClean="0"/>
              <a:t>10/10/2024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9BA7C-8AE0-F84B-8270-32B8911F2E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5719342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429B2-B517-2A49-A824-DC327D264FCF}" type="datetimeFigureOut">
              <a:rPr lang="fr-FR" smtClean="0"/>
              <a:t>10/10/2024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9BA7C-8AE0-F84B-8270-32B8911F2E87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277021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429B2-B517-2A49-A824-DC327D264FCF}" type="datetimeFigureOut">
              <a:rPr lang="fr-FR" smtClean="0"/>
              <a:t>10/10/2024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9BA7C-8AE0-F84B-8270-32B8911F2E87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5755960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429B2-B517-2A49-A824-DC327D264FCF}" type="datetimeFigureOut">
              <a:rPr lang="fr-FR" smtClean="0"/>
              <a:t>10/10/2024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9BA7C-8AE0-F84B-8270-32B8911F2E87}" type="slidenum">
              <a:rPr lang="fr-FR" smtClean="0"/>
              <a:t>‹N°›</a:t>
            </a:fld>
            <a:endParaRPr lang="fr-F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2874676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429B2-B517-2A49-A824-DC327D264FCF}" type="datetimeFigureOut">
              <a:rPr lang="fr-FR" smtClean="0"/>
              <a:t>10/10/2024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9BA7C-8AE0-F84B-8270-32B8911F2E87}" type="slidenum">
              <a:rPr lang="fr-FR" smtClean="0"/>
              <a:t>‹N°›</a:t>
            </a:fld>
            <a:endParaRPr lang="fr-F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1048083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9AFC887-D46B-1D49-AEC3-24A0AEF5B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6185A-46CA-8C47-8299-6391E940B59D}" type="datetimeFigureOut">
              <a:rPr lang="fr-FR"/>
              <a:pPr>
                <a:defRPr/>
              </a:pPr>
              <a:t>10/10/2024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AE7CC5F-5456-3147-AE17-35113BB10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4F98497-2194-924E-ACC1-EC55167B0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8C600-C71A-3749-BA19-FA527A893FE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6986477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B4EAA41-8263-FE42-B298-1A1E46B38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5D9522-9822-7B42-BF23-AE22E2237EB9}" type="datetimeFigureOut">
              <a:rPr lang="fr-FR"/>
              <a:pPr>
                <a:defRPr/>
              </a:pPr>
              <a:t>10/10/2024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C82354E-BF22-AD49-BB7C-1088CE2CC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79F3FB9-C1E4-C24F-AA8F-31BC2BD22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0D0606-5C42-1146-AD2F-AA8091DC1E2D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389542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429B2-B517-2A49-A824-DC327D264FCF}" type="datetimeFigureOut">
              <a:rPr lang="fr-FR" smtClean="0"/>
              <a:t>10/10/2024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9BA7C-8AE0-F84B-8270-32B8911F2E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3794766"/>
      </p:ext>
    </p:extLst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4D02407-6259-2641-9F45-AA113E849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6B57E-0D83-7A40-9FF9-670964A54A1E}" type="datetimeFigureOut">
              <a:rPr lang="fr-FR"/>
              <a:pPr>
                <a:defRPr/>
              </a:pPr>
              <a:t>10/10/2024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0D2DDBF-55B8-BE45-93C1-3339E9679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6755B1B-9E14-784D-8494-AB681369D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70D291-1A2D-5248-9FDB-FCE94AC6C3A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8658312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1" y="2133601"/>
            <a:ext cx="4013200" cy="60340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73601" y="2133601"/>
            <a:ext cx="4013200" cy="60340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95C07C5B-EE4E-1C4E-BB52-87B636FC6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4B3B0-7702-1443-83F6-CD6F4081EE3C}" type="datetimeFigureOut">
              <a:rPr lang="fr-FR"/>
              <a:pPr>
                <a:defRPr/>
              </a:pPr>
              <a:t>10/10/2024</a:t>
            </a:fld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5CB05976-1DAB-2541-B04B-06CBA472B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2A24A864-B6A6-8242-AFBF-73DFE4DDF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B9A0B-A7B5-314C-8507-535956E304A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1217539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BFC1EEDA-F15E-D64F-8B14-9F8D171EE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F76C32-B59E-BA44-A842-6E06C17CB1EE}" type="datetimeFigureOut">
              <a:rPr lang="fr-FR"/>
              <a:pPr>
                <a:defRPr/>
              </a:pPr>
              <a:t>10/10/2024</a:t>
            </a:fld>
            <a:endParaRPr lang="fr-FR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E640588D-3556-084D-A94A-6EDD6A153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790B3733-76FE-4148-89C9-5ED2D0FA5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4A42B-2573-5847-9D4B-F0B3C9317116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877933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3">
            <a:extLst>
              <a:ext uri="{FF2B5EF4-FFF2-40B4-BE49-F238E27FC236}">
                <a16:creationId xmlns:a16="http://schemas.microsoft.com/office/drawing/2014/main" id="{0EE024B8-BB01-A943-9A0D-BA088C946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56C8B-3866-C646-9C94-17FA7BB8AA7C}" type="datetimeFigureOut">
              <a:rPr lang="fr-FR"/>
              <a:pPr>
                <a:defRPr/>
              </a:pPr>
              <a:t>10/10/2024</a:t>
            </a:fld>
            <a:endParaRPr lang="fr-FR"/>
          </a:p>
        </p:txBody>
      </p:sp>
      <p:sp>
        <p:nvSpPr>
          <p:cNvPr id="4" name="Espace réservé du pied de page 4">
            <a:extLst>
              <a:ext uri="{FF2B5EF4-FFF2-40B4-BE49-F238E27FC236}">
                <a16:creationId xmlns:a16="http://schemas.microsoft.com/office/drawing/2014/main" id="{8EE7E753-3178-BB46-A519-CAE4AB8F7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889B97B1-2AE8-E047-A8A6-3615A1C07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02409-1C82-BD4D-AB6D-2FE631EE35E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7383088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2E5B9F3D-CE88-F545-B6DE-D4F64DAEB735}"/>
              </a:ext>
            </a:extLst>
          </p:cNvPr>
          <p:cNvSpPr txBox="1">
            <a:spLocks noChangeArrowheads="1"/>
          </p:cNvSpPr>
          <p:nvPr userDrawn="1"/>
        </p:nvSpPr>
        <p:spPr bwMode="auto">
          <a:xfrm rot="16200000">
            <a:off x="11576060" y="230508"/>
            <a:ext cx="822661" cy="19620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fr-FR" altLang="fr-FR" sz="675">
                <a:latin typeface="Simplicity" pitchFamily="2" charset="0"/>
              </a:rPr>
              <a:t>www.lutinbazar.fr</a:t>
            </a:r>
          </a:p>
        </p:txBody>
      </p:sp>
      <p:sp>
        <p:nvSpPr>
          <p:cNvPr id="3" name="Espace réservé de la date 3">
            <a:extLst>
              <a:ext uri="{FF2B5EF4-FFF2-40B4-BE49-F238E27FC236}">
                <a16:creationId xmlns:a16="http://schemas.microsoft.com/office/drawing/2014/main" id="{20F58566-855A-984C-B892-8ADBA967B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2F52A-E1FF-DF4A-A593-25DFD5ECB3FF}" type="datetimeFigureOut">
              <a:rPr lang="fr-FR"/>
              <a:pPr>
                <a:defRPr/>
              </a:pPr>
              <a:t>10/10/2024</a:t>
            </a:fld>
            <a:endParaRPr lang="fr-FR"/>
          </a:p>
        </p:txBody>
      </p:sp>
      <p:sp>
        <p:nvSpPr>
          <p:cNvPr id="4" name="Espace réservé du pied de page 4">
            <a:extLst>
              <a:ext uri="{FF2B5EF4-FFF2-40B4-BE49-F238E27FC236}">
                <a16:creationId xmlns:a16="http://schemas.microsoft.com/office/drawing/2014/main" id="{FE39EB2B-89D0-F349-9117-1639FE886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7F46713F-1CF0-814D-BF93-CD641E0B1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DD42C1-00EF-0841-9B60-7630ED19DA95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1576861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8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F0BDA068-7256-6541-8A91-5A6B9E2AE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6B71AA-0D3B-E84C-9B50-C6AF24F0C2BC}" type="datetimeFigureOut">
              <a:rPr lang="fr-FR"/>
              <a:pPr>
                <a:defRPr/>
              </a:pPr>
              <a:t>10/10/2024</a:t>
            </a:fld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D9A0C0D2-81A2-8E48-9DD2-AB42A8322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CD3A94F2-F933-954A-B887-E300A027C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682E9-CE75-B244-B6C2-6F635B89FEB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1637575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D5F5346D-FC41-0346-8699-0BDB629C2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0C9E65-DF48-D14C-BBF4-40912F8A146A}" type="datetimeFigureOut">
              <a:rPr lang="fr-FR"/>
              <a:pPr>
                <a:defRPr/>
              </a:pPr>
              <a:t>10/10/2024</a:t>
            </a:fld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822B4024-1CD1-6940-84E2-2748DB56E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8C1E018B-9114-9846-9970-B98C7B1FF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B16F8-AA90-FD4C-ACF1-B04EE9267FA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9316961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2FA0B5D-CABA-C942-A894-98CF4A777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F3000-7203-1D4E-93ED-8A060DEE6EFE}" type="datetimeFigureOut">
              <a:rPr lang="fr-FR"/>
              <a:pPr>
                <a:defRPr/>
              </a:pPr>
              <a:t>10/10/2024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0925FF-5C9D-3C44-AD96-DC430B454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17E227C-06CE-AB4B-9883-DE42E0FD9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53419-8759-1C49-9A16-10EC7ED8FB8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2345398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399" y="366713"/>
            <a:ext cx="2057401" cy="780097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1" y="366713"/>
            <a:ext cx="5969001" cy="780097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6F68D2F-078C-4744-AD02-A892C4593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7EB13-B043-4145-A934-78C429FFB7B6}" type="datetimeFigureOut">
              <a:rPr lang="fr-FR"/>
              <a:pPr>
                <a:defRPr/>
              </a:pPr>
              <a:t>10/10/2024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922095E-8DB9-C54E-B33F-67EFC7ADB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B48BA14-222B-8C49-8A21-EC3699FEC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33C5C-70CD-AB4F-A372-C473EDE6B99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52900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429B2-B517-2A49-A824-DC327D264FCF}" type="datetimeFigureOut">
              <a:rPr lang="fr-FR" smtClean="0"/>
              <a:t>10/10/2024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9BA7C-8AE0-F84B-8270-32B8911F2E87}" type="slidenum">
              <a:rPr lang="fr-FR" smtClean="0"/>
              <a:t>‹N°›</a:t>
            </a:fld>
            <a:endParaRPr lang="fr-F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7902470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429B2-B517-2A49-A824-DC327D264FCF}" type="datetimeFigureOut">
              <a:rPr lang="fr-FR" smtClean="0"/>
              <a:t>10/10/2024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9BA7C-8AE0-F84B-8270-32B8911F2E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5032636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429B2-B517-2A49-A824-DC327D264FCF}" type="datetimeFigureOut">
              <a:rPr lang="fr-FR" smtClean="0"/>
              <a:t>10/10/2024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9BA7C-8AE0-F84B-8270-32B8911F2E87}" type="slidenum">
              <a:rPr lang="fr-FR" smtClean="0"/>
              <a:t>‹N°›</a:t>
            </a:fld>
            <a:endParaRPr lang="fr-F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9526391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429B2-B517-2A49-A824-DC327D264FCF}" type="datetimeFigureOut">
              <a:rPr lang="fr-FR" smtClean="0"/>
              <a:t>10/10/2024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9BA7C-8AE0-F84B-8270-32B8911F2E87}" type="slidenum">
              <a:rPr lang="fr-FR" smtClean="0"/>
              <a:t>‹N°›</a:t>
            </a:fld>
            <a:endParaRPr lang="fr-F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4794447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429B2-B517-2A49-A824-DC327D264FCF}" type="datetimeFigureOut">
              <a:rPr lang="fr-FR" smtClean="0"/>
              <a:t>10/10/2024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9BA7C-8AE0-F84B-8270-32B8911F2E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5361224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429B2-B517-2A49-A824-DC327D264FCF}" type="datetimeFigureOut">
              <a:rPr lang="fr-FR" smtClean="0"/>
              <a:t>10/10/2024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9BA7C-8AE0-F84B-8270-32B8911F2E87}" type="slidenum">
              <a:rPr lang="fr-FR" smtClean="0"/>
              <a:t>‹N°›</a:t>
            </a:fld>
            <a:endParaRPr lang="fr-F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7292453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429B2-B517-2A49-A824-DC327D264FCF}" type="datetimeFigureOut">
              <a:rPr lang="fr-FR" smtClean="0"/>
              <a:t>10/10/2024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9BA7C-8AE0-F84B-8270-32B8911F2E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2608708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A0429B2-B517-2A49-A824-DC327D264FCF}" type="datetimeFigureOut">
              <a:rPr lang="fr-FR" smtClean="0"/>
              <a:t>10/10/2024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5C9BA7C-8AE0-F84B-8270-32B8911F2E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7651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ransition spd="slow">
    <p:push dir="u"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>
            <a:extLst>
              <a:ext uri="{FF2B5EF4-FFF2-40B4-BE49-F238E27FC236}">
                <a16:creationId xmlns:a16="http://schemas.microsoft.com/office/drawing/2014/main" id="{BF450B4A-E159-0443-A31B-3CDDAA4BED7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5035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 style du titre</a:t>
            </a:r>
          </a:p>
        </p:txBody>
      </p:sp>
      <p:sp>
        <p:nvSpPr>
          <p:cNvPr id="1027" name="Espace réservé du texte 2">
            <a:extLst>
              <a:ext uri="{FF2B5EF4-FFF2-40B4-BE49-F238E27FC236}">
                <a16:creationId xmlns:a16="http://schemas.microsoft.com/office/drawing/2014/main" id="{92BD560C-5825-5149-B654-32EDD130394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22EB566-86AC-D547-9BB4-BC4C1929D0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748"/>
            <a:ext cx="2844800" cy="3643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9B1960E-EA2C-6643-8FDA-9A66FCB1DE1C}" type="datetimeFigureOut">
              <a:rPr lang="fr-FR"/>
              <a:pPr>
                <a:defRPr/>
              </a:pPr>
              <a:t>10/10/2024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BB02E25-8353-684F-A9B6-AA85511DA1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748"/>
            <a:ext cx="3860800" cy="3643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45D0023-B810-5E40-B777-03F468A909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748"/>
            <a:ext cx="2844800" cy="36433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79C2263-31B0-ED40-9877-F68346D2926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812491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lucie.demol@ac-normandie.f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3C4601-E9BF-E747-AD3A-2544C3E07A2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Réunion CE2/CM1</a:t>
            </a:r>
          </a:p>
        </p:txBody>
      </p:sp>
      <p:sp>
        <p:nvSpPr>
          <p:cNvPr id="7" name="Sous-titre 6">
            <a:extLst>
              <a:ext uri="{FF2B5EF4-FFF2-40B4-BE49-F238E27FC236}">
                <a16:creationId xmlns:a16="http://schemas.microsoft.com/office/drawing/2014/main" id="{A6951FFA-749B-B04C-8032-6F74455A764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sz="2800" dirty="0"/>
              <a:t>Année 2024/2025</a:t>
            </a:r>
          </a:p>
        </p:txBody>
      </p:sp>
    </p:spTree>
    <p:extLst>
      <p:ext uri="{BB962C8B-B14F-4D97-AF65-F5344CB8AC3E}">
        <p14:creationId xmlns:p14="http://schemas.microsoft.com/office/powerpoint/2010/main" val="3945778565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C114424E-132E-2246-8BAB-A4BD92416404}"/>
              </a:ext>
            </a:extLst>
          </p:cNvPr>
          <p:cNvSpPr txBox="1"/>
          <p:nvPr/>
        </p:nvSpPr>
        <p:spPr>
          <a:xfrm>
            <a:off x="683173" y="641132"/>
            <a:ext cx="1067851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400" dirty="0"/>
          </a:p>
          <a:p>
            <a:pPr marL="285750" indent="-285750">
              <a:buFont typeface="Wingdings" pitchFamily="2" charset="2"/>
              <a:buChar char="v"/>
            </a:pPr>
            <a:r>
              <a:rPr lang="fr-FR" sz="2400" dirty="0"/>
              <a:t>APC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fr-FR" sz="2400" dirty="0"/>
              <a:t>Evaluations nationales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fr-FR" sz="2400" dirty="0"/>
              <a:t>Devoirs + affichage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fr-FR" sz="2400" dirty="0"/>
              <a:t>Jogging d’écriture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fr-FR" sz="2400" dirty="0"/>
              <a:t>Dictée hebdomadaire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fr-FR" sz="2400" dirty="0"/>
              <a:t>Poésie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fr-FR" sz="2400" dirty="0"/>
              <a:t>Chut, on lit.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fr-FR" sz="2400" dirty="0"/>
              <a:t>Projet jardinage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fr-FR" sz="2400" dirty="0"/>
              <a:t>Projet théâtre - intervenant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fr-FR" sz="2400" dirty="0"/>
              <a:t>Travail invisible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fr-FR" sz="2400" dirty="0"/>
              <a:t>Ateliers jeux, rallye mathématiques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fr-FR" sz="2400" dirty="0"/>
              <a:t>Matériel informatique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fr-FR" sz="2400" dirty="0"/>
              <a:t>Récréations  avec Coty 1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fr-FR" sz="2400" dirty="0"/>
              <a:t>Anniversaires</a:t>
            </a:r>
          </a:p>
        </p:txBody>
      </p:sp>
    </p:spTree>
    <p:extLst>
      <p:ext uri="{BB962C8B-B14F-4D97-AF65-F5344CB8AC3E}">
        <p14:creationId xmlns:p14="http://schemas.microsoft.com/office/powerpoint/2010/main" val="2811686828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A5C822B-AE51-3D43-A780-760C24828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Projet théâtre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5E6A2A1-9E36-144A-87F0-166371063B2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dirty="0"/>
              <a:t>Vendredi après-midi</a:t>
            </a:r>
          </a:p>
          <a:p>
            <a:r>
              <a:rPr lang="fr-FR" dirty="0"/>
              <a:t>Improvisation</a:t>
            </a:r>
          </a:p>
          <a:p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09F7DD0-50FA-1946-8C02-E7CAF440D5E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/>
              <a:t>Intervenant en janvier / février</a:t>
            </a:r>
          </a:p>
        </p:txBody>
      </p:sp>
    </p:spTree>
    <p:extLst>
      <p:ext uri="{BB962C8B-B14F-4D97-AF65-F5344CB8AC3E}">
        <p14:creationId xmlns:p14="http://schemas.microsoft.com/office/powerpoint/2010/main" val="4110229489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751BB5F-060F-A543-9C87-BA27FCF00EC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0" y="642116"/>
            <a:ext cx="11077903" cy="5390821"/>
          </a:xfrm>
        </p:spPr>
        <p:txBody>
          <a:bodyPr>
            <a:normAutofit fontScale="90000"/>
          </a:bodyPr>
          <a:lstStyle/>
          <a:p>
            <a:pPr marL="457200" indent="-457200" algn="l">
              <a:buFont typeface="Wingdings" pitchFamily="2" charset="2"/>
              <a:buChar char="v"/>
            </a:pPr>
            <a:br>
              <a:rPr lang="fr-FR" sz="3100" b="1" dirty="0"/>
            </a:br>
            <a:br>
              <a:rPr lang="fr-FR" sz="3100" b="1" dirty="0"/>
            </a:br>
            <a:r>
              <a:rPr lang="fr-FR" sz="3100" b="1" u="sng" dirty="0"/>
              <a:t>Ecole élémentaire René Coty 2</a:t>
            </a:r>
            <a:br>
              <a:rPr lang="fr-FR" sz="3100" b="1" dirty="0"/>
            </a:br>
            <a:r>
              <a:rPr lang="fr-FR" sz="3100" dirty="0"/>
              <a:t>Mail : 0760461n@ac-rouen.fr</a:t>
            </a:r>
            <a:br>
              <a:rPr lang="fr-FR" sz="3100" dirty="0"/>
            </a:br>
            <a:r>
              <a:rPr lang="fr-FR" sz="3100" dirty="0"/>
              <a:t>Téléphone : 02.35.08.43.75</a:t>
            </a:r>
            <a:br>
              <a:rPr lang="fr-FR" sz="3100" dirty="0"/>
            </a:br>
            <a:r>
              <a:rPr lang="fr-FR" sz="3100" u="sng" dirty="0"/>
              <a:t>Blog de l’école</a:t>
            </a:r>
            <a:r>
              <a:rPr lang="fr-FR" sz="3100" dirty="0"/>
              <a:t>  https://</a:t>
            </a:r>
            <a:r>
              <a:rPr lang="fr-FR" sz="3100" dirty="0" err="1"/>
              <a:t>blogs.ac-normandie.fr</a:t>
            </a:r>
            <a:r>
              <a:rPr lang="fr-FR" sz="3100" dirty="0"/>
              <a:t>/renecoty2/</a:t>
            </a:r>
            <a:r>
              <a:rPr lang="fr-FR" sz="3100" dirty="0" err="1"/>
              <a:t>index.php</a:t>
            </a:r>
            <a:r>
              <a:rPr lang="fr-FR" sz="3100" dirty="0"/>
              <a:t>/</a:t>
            </a:r>
            <a:br>
              <a:rPr lang="fr-FR" sz="3100" dirty="0"/>
            </a:br>
            <a:r>
              <a:rPr lang="fr-FR" sz="3100" u="sng" dirty="0"/>
              <a:t>Direction </a:t>
            </a:r>
            <a:r>
              <a:rPr lang="fr-FR" sz="3100" dirty="0"/>
              <a:t>: Mr </a:t>
            </a:r>
            <a:r>
              <a:rPr lang="fr-FR" sz="3100" dirty="0" err="1"/>
              <a:t>Gilliers</a:t>
            </a:r>
            <a:r>
              <a:rPr lang="fr-FR" sz="3100" dirty="0"/>
              <a:t> (disponible le jeudi)</a:t>
            </a:r>
            <a:br>
              <a:rPr lang="fr-FR" sz="3100" dirty="0"/>
            </a:br>
            <a:br>
              <a:rPr lang="fr-FR" sz="3100" dirty="0"/>
            </a:br>
            <a:r>
              <a:rPr lang="fr-FR" sz="3100" dirty="0"/>
              <a:t>- Mme </a:t>
            </a:r>
            <a:r>
              <a:rPr lang="fr-FR" sz="3100" dirty="0" err="1"/>
              <a:t>Akroud</a:t>
            </a:r>
            <a:r>
              <a:rPr lang="fr-FR" sz="3100" dirty="0"/>
              <a:t> (</a:t>
            </a:r>
            <a:r>
              <a:rPr lang="fr-FR" sz="3100" dirty="0" err="1"/>
              <a:t>lun</a:t>
            </a:r>
            <a:r>
              <a:rPr lang="fr-FR" sz="3100" dirty="0"/>
              <a:t>, </a:t>
            </a:r>
            <a:r>
              <a:rPr lang="fr-FR" sz="3100" dirty="0" err="1"/>
              <a:t>jeu,vend</a:t>
            </a:r>
            <a:r>
              <a:rPr lang="fr-FR" sz="3100" dirty="0"/>
              <a:t>): </a:t>
            </a:r>
            <a:r>
              <a:rPr lang="fr-FR" sz="3100" dirty="0" err="1"/>
              <a:t>laetitia.akroud@ac-normandie.fr</a:t>
            </a:r>
            <a:br>
              <a:rPr lang="fr-FR" sz="3100" dirty="0"/>
            </a:br>
            <a:r>
              <a:rPr lang="fr-FR" sz="3100" dirty="0"/>
              <a:t>- Mme Demol(Mardi</a:t>
            </a:r>
            <a:r>
              <a:rPr lang="fr-FR" sz="3100" dirty="0">
                <a:solidFill>
                  <a:schemeClr val="tx1"/>
                </a:solidFill>
              </a:rPr>
              <a:t>): </a:t>
            </a:r>
            <a:r>
              <a:rPr lang="fr-FR" sz="3100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lucie.demol@ac-normandie.fr</a:t>
            </a:r>
            <a:br>
              <a:rPr lang="fr-FR" sz="3100" dirty="0"/>
            </a:br>
            <a:r>
              <a:rPr lang="fr-FR" sz="3100" dirty="0"/>
              <a:t>- Mme Valerio (en histoire) : CM1  jeudi</a:t>
            </a:r>
            <a:br>
              <a:rPr lang="fr-FR" sz="3100" dirty="0"/>
            </a:br>
            <a:r>
              <a:rPr lang="fr-FR" sz="3100" dirty="0"/>
              <a:t>								    CE2  vendredi</a:t>
            </a:r>
            <a:br>
              <a:rPr lang="fr-FR" sz="3100" dirty="0"/>
            </a:br>
            <a:r>
              <a:rPr lang="fr-FR" sz="3100" dirty="0"/>
              <a:t>- RASED si besoin</a:t>
            </a:r>
            <a:br>
              <a:rPr lang="fr-FR" sz="3100" dirty="0"/>
            </a:br>
            <a:r>
              <a:rPr lang="fr-FR" sz="3100" dirty="0"/>
              <a:t>- Mme </a:t>
            </a:r>
            <a:r>
              <a:rPr lang="fr-FR" sz="3100" dirty="0" err="1"/>
              <a:t>Quibeuf</a:t>
            </a:r>
            <a:r>
              <a:rPr lang="fr-FR" sz="3100" dirty="0"/>
              <a:t> AESH 14h</a:t>
            </a:r>
            <a:br>
              <a:rPr lang="fr-FR" sz="3100" dirty="0"/>
            </a:br>
            <a:br>
              <a:rPr lang="fr-FR" sz="4000" dirty="0"/>
            </a:b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2010371904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6DAECCC1-9D91-F240-A378-8B9C2C06CD79}"/>
              </a:ext>
            </a:extLst>
          </p:cNvPr>
          <p:cNvSpPr txBox="1"/>
          <p:nvPr/>
        </p:nvSpPr>
        <p:spPr>
          <a:xfrm>
            <a:off x="1226634" y="758283"/>
            <a:ext cx="9478536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u="sng" dirty="0"/>
              <a:t>Horaires</a:t>
            </a:r>
          </a:p>
          <a:p>
            <a:r>
              <a:rPr lang="fr-FR" sz="2800" dirty="0"/>
              <a:t>Matin : 8h20/8h30</a:t>
            </a:r>
          </a:p>
          <a:p>
            <a:r>
              <a:rPr lang="fr-FR" sz="2800" dirty="0"/>
              <a:t>Sortie : 11h30</a:t>
            </a:r>
          </a:p>
          <a:p>
            <a:r>
              <a:rPr lang="fr-FR" sz="2800" dirty="0"/>
              <a:t>Après-midi : 13h20 / 13h30</a:t>
            </a:r>
          </a:p>
          <a:p>
            <a:r>
              <a:rPr lang="fr-FR" sz="2800" dirty="0"/>
              <a:t>Sortie : 16h30</a:t>
            </a:r>
          </a:p>
          <a:p>
            <a:r>
              <a:rPr lang="fr-FR" sz="2400" dirty="0"/>
              <a:t>Mot dans le cahier si changement cantine ou étude + mail périscolaire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3DC8EDC-BC62-4B47-AB77-144732B62EFA}"/>
              </a:ext>
            </a:extLst>
          </p:cNvPr>
          <p:cNvSpPr txBox="1"/>
          <p:nvPr/>
        </p:nvSpPr>
        <p:spPr>
          <a:xfrm>
            <a:off x="2185988" y="3534936"/>
            <a:ext cx="82724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Entrée et sortie pour rendez-vous médical sur les temps d’entrée/sortie ou de récréation</a:t>
            </a:r>
          </a:p>
        </p:txBody>
      </p:sp>
      <p:pic>
        <p:nvPicPr>
          <p:cNvPr id="6" name="Graphique 5" descr="Avertissement">
            <a:extLst>
              <a:ext uri="{FF2B5EF4-FFF2-40B4-BE49-F238E27FC236}">
                <a16:creationId xmlns:a16="http://schemas.microsoft.com/office/drawing/2014/main" id="{8F467BB7-4F45-2847-93E9-937D220C63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2885" y="3749557"/>
            <a:ext cx="866775" cy="91440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02F80EFB-B68A-A44A-8417-D4A53EF1E4AA}"/>
              </a:ext>
            </a:extLst>
          </p:cNvPr>
          <p:cNvSpPr txBox="1"/>
          <p:nvPr/>
        </p:nvSpPr>
        <p:spPr>
          <a:xfrm>
            <a:off x="1052885" y="4715759"/>
            <a:ext cx="881368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10h / 10h15 </a:t>
            </a:r>
          </a:p>
          <a:p>
            <a:pPr algn="ctr"/>
            <a:r>
              <a:rPr lang="fr-FR" sz="2800" dirty="0"/>
              <a:t>15h / 15h15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45341464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DEFD157-BB25-454B-A13F-CD65CADD2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Profil de la classe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D898346-FC81-CD46-A232-28658B7BF8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fr-FR" sz="3200" dirty="0"/>
              <a:t>24 élèves : 18 ce2 + 6 cm1 ( 14 filles et 10 garçons)</a:t>
            </a:r>
          </a:p>
          <a:p>
            <a:pPr marL="1371600" lvl="3" indent="0">
              <a:buNone/>
            </a:pPr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B568370-33A7-6D48-A936-D77FD94B8817}"/>
              </a:ext>
            </a:extLst>
          </p:cNvPr>
          <p:cNvSpPr txBox="1"/>
          <p:nvPr/>
        </p:nvSpPr>
        <p:spPr>
          <a:xfrm>
            <a:off x="2523281" y="3588152"/>
            <a:ext cx="44905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Cycle 2 (ce2) et cycle 3 (cm1)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6F13EB5-1BA8-374B-B9FC-EF149D189256}"/>
              </a:ext>
            </a:extLst>
          </p:cNvPr>
          <p:cNvSpPr txBox="1"/>
          <p:nvPr/>
        </p:nvSpPr>
        <p:spPr>
          <a:xfrm>
            <a:off x="1545022" y="4519448"/>
            <a:ext cx="726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Livrets semestriels : fin janvier et fin juin</a:t>
            </a:r>
          </a:p>
        </p:txBody>
      </p:sp>
    </p:spTree>
    <p:extLst>
      <p:ext uri="{BB962C8B-B14F-4D97-AF65-F5344CB8AC3E}">
        <p14:creationId xmlns:p14="http://schemas.microsoft.com/office/powerpoint/2010/main" val="1034264680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à coins arrondis 9">
            <a:extLst>
              <a:ext uri="{FF2B5EF4-FFF2-40B4-BE49-F238E27FC236}">
                <a16:creationId xmlns:a16="http://schemas.microsoft.com/office/drawing/2014/main" id="{365A6EC4-0B5B-2E4D-9B93-DAC71DE60BD1}"/>
              </a:ext>
            </a:extLst>
          </p:cNvPr>
          <p:cNvSpPr/>
          <p:nvPr/>
        </p:nvSpPr>
        <p:spPr>
          <a:xfrm>
            <a:off x="3557588" y="2476500"/>
            <a:ext cx="2483644" cy="1026319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500" anchor="ctr"/>
          <a:lstStyle/>
          <a:p>
            <a:pPr defTabSz="685800">
              <a:defRPr/>
            </a:pPr>
            <a:r>
              <a:rPr lang="fr-FR" sz="1350" b="1" dirty="0">
                <a:solidFill>
                  <a:prstClr val="black"/>
                </a:solidFill>
                <a:latin typeface="Calibri"/>
              </a:rPr>
              <a:t>Cahier du jour</a:t>
            </a:r>
          </a:p>
          <a:p>
            <a:pPr defTabSz="685800">
              <a:defRPr/>
            </a:pPr>
            <a:endParaRPr lang="fr-FR" sz="1200" dirty="0">
              <a:solidFill>
                <a:prstClr val="black"/>
              </a:solidFill>
              <a:latin typeface="Calibri"/>
            </a:endParaRPr>
          </a:p>
          <a:p>
            <a:pPr defTabSz="685800">
              <a:defRPr/>
            </a:pPr>
            <a:r>
              <a:rPr lang="fr-FR" sz="1200" dirty="0">
                <a:solidFill>
                  <a:prstClr val="black"/>
                </a:solidFill>
                <a:latin typeface="Calibri"/>
              </a:rPr>
              <a:t>Exercices quotidiens</a:t>
            </a:r>
          </a:p>
          <a:p>
            <a:pPr defTabSz="685800">
              <a:defRPr/>
            </a:pPr>
            <a:endParaRPr lang="fr-FR" sz="1200" dirty="0">
              <a:solidFill>
                <a:prstClr val="black"/>
              </a:solidFill>
              <a:latin typeface="Calibri"/>
            </a:endParaRPr>
          </a:p>
          <a:p>
            <a:pPr defTabSz="685800">
              <a:defRPr/>
            </a:pPr>
            <a:endParaRPr lang="fr-FR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Rectangle à coins arrondis 10">
            <a:extLst>
              <a:ext uri="{FF2B5EF4-FFF2-40B4-BE49-F238E27FC236}">
                <a16:creationId xmlns:a16="http://schemas.microsoft.com/office/drawing/2014/main" id="{B00EFBB3-76FF-4040-B6B8-B255A0AE427E}"/>
              </a:ext>
            </a:extLst>
          </p:cNvPr>
          <p:cNvSpPr/>
          <p:nvPr/>
        </p:nvSpPr>
        <p:spPr>
          <a:xfrm>
            <a:off x="6141244" y="2476500"/>
            <a:ext cx="2483644" cy="1026319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500" anchor="ctr"/>
          <a:lstStyle/>
          <a:p>
            <a:pPr defTabSz="685800">
              <a:defRPr/>
            </a:pPr>
            <a:endParaRPr lang="fr-FR" sz="1350" b="1" dirty="0">
              <a:solidFill>
                <a:prstClr val="black"/>
              </a:solidFill>
              <a:latin typeface="Calibri"/>
            </a:endParaRPr>
          </a:p>
          <a:p>
            <a:pPr defTabSz="685800">
              <a:defRPr/>
            </a:pPr>
            <a:r>
              <a:rPr lang="fr-FR" sz="1350" b="1" dirty="0">
                <a:solidFill>
                  <a:prstClr val="black"/>
                </a:solidFill>
                <a:latin typeface="Calibri"/>
              </a:rPr>
              <a:t>Cahier de poésies /</a:t>
            </a:r>
          </a:p>
          <a:p>
            <a:pPr defTabSz="685800">
              <a:defRPr/>
            </a:pPr>
            <a:r>
              <a:rPr lang="fr-FR" sz="1350" b="1" dirty="0">
                <a:solidFill>
                  <a:prstClr val="black"/>
                </a:solidFill>
                <a:latin typeface="Calibri"/>
              </a:rPr>
              <a:t> chants</a:t>
            </a:r>
          </a:p>
          <a:p>
            <a:pPr defTabSz="685800">
              <a:defRPr/>
            </a:pPr>
            <a:endParaRPr lang="fr-FR" sz="1200" dirty="0">
              <a:solidFill>
                <a:prstClr val="black"/>
              </a:solidFill>
              <a:latin typeface="Calibri"/>
            </a:endParaRPr>
          </a:p>
          <a:p>
            <a:pPr defTabSz="685800">
              <a:defRPr/>
            </a:pPr>
            <a:r>
              <a:rPr lang="fr-FR" sz="1200" dirty="0">
                <a:solidFill>
                  <a:prstClr val="black"/>
                </a:solidFill>
                <a:latin typeface="Calibri"/>
              </a:rPr>
              <a:t>A conserver jusqu’en CM2</a:t>
            </a:r>
          </a:p>
          <a:p>
            <a:pPr defTabSz="685800">
              <a:defRPr/>
            </a:pPr>
            <a:endParaRPr lang="fr-FR" sz="1200" dirty="0">
              <a:solidFill>
                <a:prstClr val="black"/>
              </a:solidFill>
              <a:latin typeface="Calibri"/>
            </a:endParaRPr>
          </a:p>
          <a:p>
            <a:pPr defTabSz="685800">
              <a:defRPr/>
            </a:pPr>
            <a:endParaRPr lang="fr-FR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Rectangle à coins arrondis 12">
            <a:extLst>
              <a:ext uri="{FF2B5EF4-FFF2-40B4-BE49-F238E27FC236}">
                <a16:creationId xmlns:a16="http://schemas.microsoft.com/office/drawing/2014/main" id="{99790184-CD32-054E-A08E-BA0902A6E6F7}"/>
              </a:ext>
            </a:extLst>
          </p:cNvPr>
          <p:cNvSpPr/>
          <p:nvPr/>
        </p:nvSpPr>
        <p:spPr>
          <a:xfrm>
            <a:off x="3557588" y="3577829"/>
            <a:ext cx="2483644" cy="1025128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500" anchor="ctr"/>
          <a:lstStyle/>
          <a:p>
            <a:pPr defTabSz="685800">
              <a:defRPr/>
            </a:pPr>
            <a:endParaRPr lang="fr-FR" sz="1350" b="1" dirty="0">
              <a:solidFill>
                <a:prstClr val="black"/>
              </a:solidFill>
              <a:latin typeface="Calibri"/>
            </a:endParaRPr>
          </a:p>
          <a:p>
            <a:pPr defTabSz="685800">
              <a:defRPr/>
            </a:pPr>
            <a:r>
              <a:rPr lang="fr-FR" sz="1350" b="1" dirty="0">
                <a:solidFill>
                  <a:prstClr val="black"/>
                </a:solidFill>
                <a:latin typeface="Calibri"/>
              </a:rPr>
              <a:t>Cahier de dictées  </a:t>
            </a:r>
          </a:p>
          <a:p>
            <a:pPr defTabSz="685800">
              <a:defRPr/>
            </a:pPr>
            <a:endParaRPr lang="fr-FR" sz="1200" dirty="0">
              <a:solidFill>
                <a:prstClr val="black"/>
              </a:solidFill>
              <a:latin typeface="Calibri"/>
            </a:endParaRPr>
          </a:p>
          <a:p>
            <a:pPr defTabSz="685800">
              <a:defRPr/>
            </a:pPr>
            <a:r>
              <a:rPr lang="fr-FR" sz="1200" dirty="0">
                <a:solidFill>
                  <a:prstClr val="black"/>
                </a:solidFill>
                <a:latin typeface="Calibri"/>
              </a:rPr>
              <a:t>Mots de la dictée à </a:t>
            </a:r>
          </a:p>
          <a:p>
            <a:pPr defTabSz="685800">
              <a:defRPr/>
            </a:pPr>
            <a:r>
              <a:rPr lang="fr-FR" sz="1200" dirty="0">
                <a:solidFill>
                  <a:prstClr val="black"/>
                </a:solidFill>
                <a:latin typeface="Calibri"/>
              </a:rPr>
              <a:t>apprendre + phrases</a:t>
            </a:r>
          </a:p>
          <a:p>
            <a:pPr defTabSz="685800">
              <a:defRPr/>
            </a:pPr>
            <a:endParaRPr lang="fr-FR" sz="1200" dirty="0">
              <a:solidFill>
                <a:prstClr val="black"/>
              </a:solidFill>
              <a:latin typeface="Calibri"/>
            </a:endParaRPr>
          </a:p>
          <a:p>
            <a:pPr defTabSz="685800">
              <a:defRPr/>
            </a:pPr>
            <a:endParaRPr lang="fr-FR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Rectangle à coins arrondis 13">
            <a:extLst>
              <a:ext uri="{FF2B5EF4-FFF2-40B4-BE49-F238E27FC236}">
                <a16:creationId xmlns:a16="http://schemas.microsoft.com/office/drawing/2014/main" id="{67326DF8-F1E6-F04C-BFFB-2FCF4EBF8C98}"/>
              </a:ext>
            </a:extLst>
          </p:cNvPr>
          <p:cNvSpPr/>
          <p:nvPr/>
        </p:nvSpPr>
        <p:spPr>
          <a:xfrm>
            <a:off x="6150769" y="3576638"/>
            <a:ext cx="2483644" cy="105846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500" anchor="ctr"/>
          <a:lstStyle/>
          <a:p>
            <a:pPr defTabSz="685800">
              <a:defRPr/>
            </a:pPr>
            <a:endParaRPr lang="fr-FR" sz="1350" b="1" dirty="0">
              <a:solidFill>
                <a:prstClr val="black"/>
              </a:solidFill>
              <a:latin typeface="Calibri"/>
            </a:endParaRPr>
          </a:p>
          <a:p>
            <a:pPr defTabSz="685800">
              <a:defRPr/>
            </a:pPr>
            <a:endParaRPr lang="fr-FR" sz="1350" b="1" dirty="0">
              <a:solidFill>
                <a:prstClr val="black"/>
              </a:solidFill>
              <a:latin typeface="Calibri"/>
            </a:endParaRPr>
          </a:p>
          <a:p>
            <a:pPr defTabSz="685800">
              <a:defRPr/>
            </a:pPr>
            <a:endParaRPr lang="fr-FR" sz="1050" b="1" dirty="0">
              <a:solidFill>
                <a:prstClr val="black"/>
              </a:solidFill>
              <a:latin typeface="Calibri"/>
            </a:endParaRPr>
          </a:p>
          <a:p>
            <a:pPr defTabSz="685800">
              <a:defRPr/>
            </a:pPr>
            <a:r>
              <a:rPr lang="fr-FR" sz="1050" b="1" dirty="0">
                <a:solidFill>
                  <a:prstClr val="black"/>
                </a:solidFill>
                <a:latin typeface="Calibri"/>
              </a:rPr>
              <a:t>Classeur </a:t>
            </a:r>
          </a:p>
          <a:p>
            <a:pPr defTabSz="685800">
              <a:defRPr/>
            </a:pPr>
            <a:r>
              <a:rPr lang="fr-FR" sz="1050" dirty="0">
                <a:solidFill>
                  <a:prstClr val="black"/>
                </a:solidFill>
                <a:highlight>
                  <a:srgbClr val="00FF00"/>
                </a:highlight>
                <a:latin typeface="Calibri"/>
              </a:rPr>
              <a:t>Vert : sciences</a:t>
            </a:r>
          </a:p>
          <a:p>
            <a:pPr defTabSz="685800">
              <a:defRPr/>
            </a:pPr>
            <a:r>
              <a:rPr lang="fr-FR" sz="1050" dirty="0">
                <a:solidFill>
                  <a:prstClr val="black"/>
                </a:solidFill>
                <a:highlight>
                  <a:srgbClr val="00FFFF"/>
                </a:highlight>
                <a:latin typeface="Calibri"/>
              </a:rPr>
              <a:t>Bleu : géographie</a:t>
            </a:r>
          </a:p>
          <a:p>
            <a:pPr defTabSz="685800">
              <a:defRPr/>
            </a:pPr>
            <a:r>
              <a:rPr lang="fr-FR" sz="1050" dirty="0">
                <a:solidFill>
                  <a:prstClr val="black"/>
                </a:solidFill>
                <a:highlight>
                  <a:srgbClr val="FFFF00"/>
                </a:highlight>
                <a:latin typeface="Calibri"/>
              </a:rPr>
              <a:t>Jaune : histoire</a:t>
            </a:r>
          </a:p>
          <a:p>
            <a:pPr defTabSz="685800">
              <a:defRPr/>
            </a:pPr>
            <a:r>
              <a:rPr lang="fr-FR" sz="1050" dirty="0">
                <a:solidFill>
                  <a:prstClr val="black"/>
                </a:solidFill>
                <a:highlight>
                  <a:srgbClr val="FF00FF"/>
                </a:highlight>
                <a:latin typeface="Calibri"/>
              </a:rPr>
              <a:t>Rose : EMC</a:t>
            </a:r>
          </a:p>
          <a:p>
            <a:pPr defTabSz="685800">
              <a:defRPr/>
            </a:pPr>
            <a:r>
              <a:rPr lang="fr-FR" sz="1050" dirty="0">
                <a:solidFill>
                  <a:prstClr val="black"/>
                </a:solidFill>
                <a:latin typeface="Calibri"/>
              </a:rPr>
              <a:t>Blanc : Lecture / Ecriture</a:t>
            </a:r>
          </a:p>
          <a:p>
            <a:pPr defTabSz="685800">
              <a:defRPr/>
            </a:pPr>
            <a:endParaRPr lang="fr-FR" sz="1200" dirty="0">
              <a:solidFill>
                <a:prstClr val="black"/>
              </a:solidFill>
              <a:latin typeface="Calibri"/>
            </a:endParaRPr>
          </a:p>
          <a:p>
            <a:pPr defTabSz="685800">
              <a:defRPr/>
            </a:pPr>
            <a:endParaRPr lang="fr-FR" sz="1200" b="1" dirty="0">
              <a:solidFill>
                <a:prstClr val="black"/>
              </a:solidFill>
              <a:latin typeface="Calibri"/>
            </a:endParaRPr>
          </a:p>
          <a:p>
            <a:pPr defTabSz="685800">
              <a:defRPr/>
            </a:pPr>
            <a:endParaRPr lang="fr-FR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à coins arrondis 15">
            <a:extLst>
              <a:ext uri="{FF2B5EF4-FFF2-40B4-BE49-F238E27FC236}">
                <a16:creationId xmlns:a16="http://schemas.microsoft.com/office/drawing/2014/main" id="{25419147-B238-934B-B3E5-4987E58C1E4B}"/>
              </a:ext>
            </a:extLst>
          </p:cNvPr>
          <p:cNvSpPr/>
          <p:nvPr/>
        </p:nvSpPr>
        <p:spPr>
          <a:xfrm>
            <a:off x="3557588" y="4677966"/>
            <a:ext cx="2483644" cy="1026319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500" anchor="ctr"/>
          <a:lstStyle/>
          <a:p>
            <a:pPr defTabSz="685800">
              <a:defRPr/>
            </a:pPr>
            <a:r>
              <a:rPr lang="fr-FR" sz="1350" b="1" dirty="0">
                <a:solidFill>
                  <a:prstClr val="black"/>
                </a:solidFill>
                <a:latin typeface="Calibri"/>
              </a:rPr>
              <a:t>Cahier d’évaluations</a:t>
            </a:r>
          </a:p>
          <a:p>
            <a:pPr defTabSz="685800">
              <a:defRPr/>
            </a:pPr>
            <a:r>
              <a:rPr lang="fr-FR" sz="1200" dirty="0">
                <a:solidFill>
                  <a:prstClr val="black"/>
                </a:solidFill>
                <a:latin typeface="Calibri"/>
              </a:rPr>
              <a:t>Dictée – calcul mental – </a:t>
            </a:r>
          </a:p>
          <a:p>
            <a:pPr defTabSz="685800">
              <a:defRPr/>
            </a:pPr>
            <a:r>
              <a:rPr lang="fr-FR" sz="1200" dirty="0">
                <a:solidFill>
                  <a:prstClr val="black"/>
                </a:solidFill>
                <a:latin typeface="Calibri"/>
              </a:rPr>
              <a:t>Verbes à apprendre </a:t>
            </a:r>
          </a:p>
          <a:p>
            <a:pPr defTabSz="685800">
              <a:defRPr/>
            </a:pPr>
            <a:endParaRPr lang="fr-FR" sz="1200" dirty="0">
              <a:solidFill>
                <a:prstClr val="black"/>
              </a:solidFill>
              <a:latin typeface="Calibri"/>
            </a:endParaRPr>
          </a:p>
          <a:p>
            <a:pPr defTabSz="685800">
              <a:defRPr/>
            </a:pPr>
            <a:endParaRPr lang="fr-FR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à coins arrondis 16">
            <a:extLst>
              <a:ext uri="{FF2B5EF4-FFF2-40B4-BE49-F238E27FC236}">
                <a16:creationId xmlns:a16="http://schemas.microsoft.com/office/drawing/2014/main" id="{FCCDF459-80E4-B84B-B6D6-B549AFCA4529}"/>
              </a:ext>
            </a:extLst>
          </p:cNvPr>
          <p:cNvSpPr/>
          <p:nvPr/>
        </p:nvSpPr>
        <p:spPr>
          <a:xfrm>
            <a:off x="6141244" y="4677966"/>
            <a:ext cx="2483644" cy="1026319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500" anchor="ctr"/>
          <a:lstStyle/>
          <a:p>
            <a:pPr defTabSz="685800">
              <a:defRPr/>
            </a:pPr>
            <a:endParaRPr lang="fr-FR" sz="1350" b="1" dirty="0">
              <a:solidFill>
                <a:prstClr val="black"/>
              </a:solidFill>
              <a:latin typeface="Calibri"/>
            </a:endParaRPr>
          </a:p>
          <a:p>
            <a:pPr defTabSz="685800">
              <a:defRPr/>
            </a:pPr>
            <a:r>
              <a:rPr lang="fr-FR" sz="1350" b="1" dirty="0">
                <a:solidFill>
                  <a:prstClr val="black"/>
                </a:solidFill>
                <a:latin typeface="Calibri"/>
              </a:rPr>
              <a:t>Pochette </a:t>
            </a:r>
          </a:p>
          <a:p>
            <a:pPr defTabSz="685800">
              <a:defRPr/>
            </a:pPr>
            <a:endParaRPr lang="fr-FR" sz="1200" dirty="0">
              <a:solidFill>
                <a:prstClr val="black"/>
              </a:solidFill>
              <a:latin typeface="Calibri"/>
            </a:endParaRPr>
          </a:p>
          <a:p>
            <a:pPr defTabSz="685800">
              <a:defRPr/>
            </a:pPr>
            <a:r>
              <a:rPr lang="fr-FR" sz="1200" dirty="0">
                <a:solidFill>
                  <a:prstClr val="black"/>
                </a:solidFill>
                <a:latin typeface="Calibri"/>
              </a:rPr>
              <a:t>Pour ranger les </a:t>
            </a:r>
          </a:p>
          <a:p>
            <a:pPr defTabSz="685800">
              <a:defRPr/>
            </a:pPr>
            <a:r>
              <a:rPr lang="fr-FR" sz="1200" dirty="0">
                <a:solidFill>
                  <a:prstClr val="black"/>
                </a:solidFill>
                <a:latin typeface="Calibri"/>
              </a:rPr>
              <a:t>évaluations</a:t>
            </a:r>
          </a:p>
          <a:p>
            <a:pPr defTabSz="685800">
              <a:defRPr/>
            </a:pPr>
            <a:endParaRPr lang="fr-FR" sz="1200" dirty="0">
              <a:solidFill>
                <a:prstClr val="black"/>
              </a:solidFill>
              <a:latin typeface="Calibri"/>
            </a:endParaRPr>
          </a:p>
          <a:p>
            <a:pPr defTabSz="685800">
              <a:defRPr/>
            </a:pPr>
            <a:endParaRPr lang="fr-FR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Rectangle à coins arrondis 18">
            <a:extLst>
              <a:ext uri="{FF2B5EF4-FFF2-40B4-BE49-F238E27FC236}">
                <a16:creationId xmlns:a16="http://schemas.microsoft.com/office/drawing/2014/main" id="{33AD71DA-1611-5B47-B3BD-5708B91E1AAD}"/>
              </a:ext>
            </a:extLst>
          </p:cNvPr>
          <p:cNvSpPr/>
          <p:nvPr/>
        </p:nvSpPr>
        <p:spPr>
          <a:xfrm>
            <a:off x="3557588" y="5778104"/>
            <a:ext cx="2483644" cy="1026319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500" anchor="ctr"/>
          <a:lstStyle/>
          <a:p>
            <a:pPr defTabSz="685800">
              <a:defRPr/>
            </a:pPr>
            <a:r>
              <a:rPr lang="fr-FR" sz="1350" b="1" dirty="0">
                <a:solidFill>
                  <a:prstClr val="black"/>
                </a:solidFill>
                <a:latin typeface="Calibri"/>
              </a:rPr>
              <a:t> </a:t>
            </a:r>
          </a:p>
          <a:p>
            <a:pPr defTabSz="685800">
              <a:defRPr/>
            </a:pPr>
            <a:r>
              <a:rPr lang="fr-FR" sz="1350" b="1" dirty="0">
                <a:solidFill>
                  <a:prstClr val="black"/>
                </a:solidFill>
                <a:latin typeface="Calibri"/>
              </a:rPr>
              <a:t>Cahiers du mardi</a:t>
            </a:r>
          </a:p>
          <a:p>
            <a:pPr defTabSz="685800">
              <a:defRPr/>
            </a:pPr>
            <a:endParaRPr lang="fr-FR" sz="1200" dirty="0">
              <a:solidFill>
                <a:prstClr val="black"/>
              </a:solidFill>
              <a:latin typeface="Calibri"/>
            </a:endParaRPr>
          </a:p>
          <a:p>
            <a:pPr defTabSz="685800">
              <a:defRPr/>
            </a:pPr>
            <a:r>
              <a:rPr lang="fr-FR" sz="1200" dirty="0">
                <a:solidFill>
                  <a:prstClr val="black"/>
                </a:solidFill>
                <a:latin typeface="Calibri"/>
              </a:rPr>
              <a:t>Cahier du jour</a:t>
            </a:r>
          </a:p>
          <a:p>
            <a:pPr defTabSz="685800">
              <a:defRPr/>
            </a:pPr>
            <a:r>
              <a:rPr lang="fr-FR" sz="1200" dirty="0">
                <a:solidFill>
                  <a:prstClr val="black"/>
                </a:solidFill>
                <a:latin typeface="Calibri"/>
              </a:rPr>
              <a:t>Cahier de leçons</a:t>
            </a:r>
          </a:p>
          <a:p>
            <a:pPr defTabSz="685800">
              <a:defRPr/>
            </a:pPr>
            <a:endParaRPr lang="fr-FR" sz="1200" dirty="0">
              <a:solidFill>
                <a:prstClr val="black"/>
              </a:solidFill>
              <a:latin typeface="Calibri"/>
            </a:endParaRPr>
          </a:p>
          <a:p>
            <a:pPr defTabSz="685800">
              <a:defRPr/>
            </a:pPr>
            <a:endParaRPr lang="fr-FR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à coins arrondis 19">
            <a:extLst>
              <a:ext uri="{FF2B5EF4-FFF2-40B4-BE49-F238E27FC236}">
                <a16:creationId xmlns:a16="http://schemas.microsoft.com/office/drawing/2014/main" id="{66BF9A50-EA21-5146-834C-09F86ED3EA33}"/>
              </a:ext>
            </a:extLst>
          </p:cNvPr>
          <p:cNvSpPr/>
          <p:nvPr/>
        </p:nvSpPr>
        <p:spPr>
          <a:xfrm>
            <a:off x="6141244" y="5778104"/>
            <a:ext cx="2483644" cy="1026319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500" anchor="ctr"/>
          <a:lstStyle/>
          <a:p>
            <a:pPr defTabSz="685800">
              <a:defRPr/>
            </a:pPr>
            <a:endParaRPr lang="fr-FR" sz="1350" b="1" dirty="0">
              <a:solidFill>
                <a:prstClr val="black"/>
              </a:solidFill>
              <a:latin typeface="Calibri"/>
            </a:endParaRPr>
          </a:p>
          <a:p>
            <a:pPr defTabSz="685800">
              <a:defRPr/>
            </a:pPr>
            <a:r>
              <a:rPr lang="fr-FR" sz="1350" b="1" dirty="0">
                <a:solidFill>
                  <a:prstClr val="black"/>
                </a:solidFill>
                <a:latin typeface="Calibri"/>
              </a:rPr>
              <a:t>Pochette personnelle</a:t>
            </a:r>
          </a:p>
          <a:p>
            <a:pPr defTabSz="685800">
              <a:defRPr/>
            </a:pPr>
            <a:endParaRPr lang="fr-FR" sz="1200" dirty="0">
              <a:solidFill>
                <a:prstClr val="black"/>
              </a:solidFill>
              <a:latin typeface="Calibri"/>
            </a:endParaRPr>
          </a:p>
          <a:p>
            <a:pPr defTabSz="685800">
              <a:defRPr/>
            </a:pPr>
            <a:r>
              <a:rPr lang="fr-FR" sz="1200" dirty="0">
                <a:solidFill>
                  <a:prstClr val="black"/>
                </a:solidFill>
                <a:latin typeface="Calibri"/>
              </a:rPr>
              <a:t>Travail en autonomie ou à </a:t>
            </a:r>
          </a:p>
          <a:p>
            <a:pPr defTabSz="685800">
              <a:defRPr/>
            </a:pPr>
            <a:r>
              <a:rPr lang="fr-FR" sz="1200" dirty="0">
                <a:solidFill>
                  <a:prstClr val="black"/>
                </a:solidFill>
                <a:latin typeface="Calibri"/>
              </a:rPr>
              <a:t>terminer</a:t>
            </a:r>
          </a:p>
          <a:p>
            <a:pPr defTabSz="685800">
              <a:defRPr/>
            </a:pPr>
            <a:endParaRPr lang="fr-FR" sz="1200" dirty="0">
              <a:solidFill>
                <a:prstClr val="black"/>
              </a:solidFill>
              <a:latin typeface="Calibri"/>
            </a:endParaRPr>
          </a:p>
          <a:p>
            <a:pPr defTabSz="685800">
              <a:defRPr/>
            </a:pPr>
            <a:endParaRPr lang="fr-FR" sz="12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4345" name="Image 23" descr="Image1.png">
            <a:extLst>
              <a:ext uri="{FF2B5EF4-FFF2-40B4-BE49-F238E27FC236}">
                <a16:creationId xmlns:a16="http://schemas.microsoft.com/office/drawing/2014/main" id="{37EA0B2B-2ECB-5A44-AEF0-5614B797E1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938" y="2495550"/>
            <a:ext cx="646510" cy="939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Image 24" descr="Image1.png">
            <a:extLst>
              <a:ext uri="{FF2B5EF4-FFF2-40B4-BE49-F238E27FC236}">
                <a16:creationId xmlns:a16="http://schemas.microsoft.com/office/drawing/2014/main" id="{876EA4F0-EDC2-D242-8B20-D4AAA8B4218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bg1">
                <a:lumMod val="5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316141" y="3861198"/>
            <a:ext cx="509588" cy="634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47" name="Image 26" descr="Image1.png">
            <a:extLst>
              <a:ext uri="{FF2B5EF4-FFF2-40B4-BE49-F238E27FC236}">
                <a16:creationId xmlns:a16="http://schemas.microsoft.com/office/drawing/2014/main" id="{8C6F2155-44EB-2443-8B9A-9FF1A046A8C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FF40FF">
                <a:alpha val="54902"/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5505451" y="6020991"/>
            <a:ext cx="431006" cy="540544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à coins arrondis 30">
            <a:extLst>
              <a:ext uri="{FF2B5EF4-FFF2-40B4-BE49-F238E27FC236}">
                <a16:creationId xmlns:a16="http://schemas.microsoft.com/office/drawing/2014/main" id="{EB012650-D187-7744-87A6-398BD89D1B69}"/>
              </a:ext>
            </a:extLst>
          </p:cNvPr>
          <p:cNvSpPr/>
          <p:nvPr/>
        </p:nvSpPr>
        <p:spPr>
          <a:xfrm>
            <a:off x="3557588" y="1376363"/>
            <a:ext cx="2483644" cy="1026319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500" anchor="ctr"/>
          <a:lstStyle/>
          <a:p>
            <a:pPr defTabSz="685800">
              <a:defRPr/>
            </a:pPr>
            <a:r>
              <a:rPr lang="fr-FR" sz="1350" b="1" dirty="0">
                <a:solidFill>
                  <a:prstClr val="black"/>
                </a:solidFill>
                <a:latin typeface="Calibri"/>
              </a:rPr>
              <a:t>Cahier de liaison</a:t>
            </a:r>
          </a:p>
          <a:p>
            <a:pPr defTabSz="685800">
              <a:defRPr/>
            </a:pPr>
            <a:endParaRPr lang="fr-FR" sz="1200" dirty="0">
              <a:solidFill>
                <a:prstClr val="black"/>
              </a:solidFill>
              <a:latin typeface="Calibri"/>
            </a:endParaRPr>
          </a:p>
          <a:p>
            <a:pPr defTabSz="685800">
              <a:defRPr/>
            </a:pPr>
            <a:r>
              <a:rPr lang="fr-FR" sz="1200" dirty="0">
                <a:solidFill>
                  <a:prstClr val="black"/>
                </a:solidFill>
                <a:latin typeface="Calibri"/>
              </a:rPr>
              <a:t>Pour échanger des mots </a:t>
            </a:r>
          </a:p>
          <a:p>
            <a:pPr defTabSz="685800">
              <a:defRPr/>
            </a:pPr>
            <a:r>
              <a:rPr lang="fr-FR" sz="1200" dirty="0">
                <a:solidFill>
                  <a:prstClr val="black"/>
                </a:solidFill>
                <a:latin typeface="Calibri"/>
              </a:rPr>
              <a:t>entre tes parents et la</a:t>
            </a:r>
          </a:p>
          <a:p>
            <a:pPr defTabSz="685800">
              <a:defRPr/>
            </a:pPr>
            <a:r>
              <a:rPr lang="fr-FR" sz="1200" dirty="0">
                <a:solidFill>
                  <a:prstClr val="black"/>
                </a:solidFill>
                <a:latin typeface="Calibri"/>
              </a:rPr>
              <a:t>maitresse ou l’école</a:t>
            </a:r>
          </a:p>
        </p:txBody>
      </p:sp>
      <p:sp>
        <p:nvSpPr>
          <p:cNvPr id="33" name="Rectangle à coins arrondis 32">
            <a:extLst>
              <a:ext uri="{FF2B5EF4-FFF2-40B4-BE49-F238E27FC236}">
                <a16:creationId xmlns:a16="http://schemas.microsoft.com/office/drawing/2014/main" id="{FDB436AF-2FF3-0241-B654-9582D9520DEB}"/>
              </a:ext>
            </a:extLst>
          </p:cNvPr>
          <p:cNvSpPr/>
          <p:nvPr/>
        </p:nvSpPr>
        <p:spPr>
          <a:xfrm>
            <a:off x="6141244" y="1376363"/>
            <a:ext cx="2483644" cy="1026319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500" anchor="ctr"/>
          <a:lstStyle/>
          <a:p>
            <a:pPr defTabSz="685800">
              <a:defRPr/>
            </a:pPr>
            <a:endParaRPr lang="fr-FR" sz="12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090" name="Image 33" descr="Image1.png">
            <a:extLst>
              <a:ext uri="{FF2B5EF4-FFF2-40B4-BE49-F238E27FC236}">
                <a16:creationId xmlns:a16="http://schemas.microsoft.com/office/drawing/2014/main" id="{903E1D61-91F3-0E46-82AD-10FF0C5775A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303317" y="1503899"/>
            <a:ext cx="535478" cy="685538"/>
          </a:xfrm>
          <a:prstGeom prst="rect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pic>
        <p:nvPicPr>
          <p:cNvPr id="3091" name="Image 34" descr="Image1.png">
            <a:extLst>
              <a:ext uri="{FF2B5EF4-FFF2-40B4-BE49-F238E27FC236}">
                <a16:creationId xmlns:a16="http://schemas.microsoft.com/office/drawing/2014/main" id="{0E61FB1C-5564-E349-8E06-F043BAB1FC3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316141" y="4785123"/>
            <a:ext cx="509829" cy="632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Image 12" descr="Image1.png">
            <a:extLst>
              <a:ext uri="{FF2B5EF4-FFF2-40B4-BE49-F238E27FC236}">
                <a16:creationId xmlns:a16="http://schemas.microsoft.com/office/drawing/2014/main" id="{5DE2A519-F43E-7748-A678-9C85BBE87B2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316141" y="2568384"/>
            <a:ext cx="509829" cy="6445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Image 12" descr="Image1.png">
            <a:extLst>
              <a:ext uri="{FF2B5EF4-FFF2-40B4-BE49-F238E27FC236}">
                <a16:creationId xmlns:a16="http://schemas.microsoft.com/office/drawing/2014/main" id="{A457CFBB-5F04-BB4C-83DD-5BF2E88E2BC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879556" y="1441847"/>
            <a:ext cx="647700" cy="9274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sp>
        <p:nvSpPr>
          <p:cNvPr id="14354" name="ZoneTexte 2">
            <a:extLst>
              <a:ext uri="{FF2B5EF4-FFF2-40B4-BE49-F238E27FC236}">
                <a16:creationId xmlns:a16="http://schemas.microsoft.com/office/drawing/2014/main" id="{A1D96D44-5F45-9E45-8647-0F7494ADF4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0312" y="1379935"/>
            <a:ext cx="142539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135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Cahier d’anglais</a:t>
            </a:r>
          </a:p>
        </p:txBody>
      </p:sp>
      <p:pic>
        <p:nvPicPr>
          <p:cNvPr id="14355" name="Image 2" descr="Image1.png">
            <a:extLst>
              <a:ext uri="{FF2B5EF4-FFF2-40B4-BE49-F238E27FC236}">
                <a16:creationId xmlns:a16="http://schemas.microsoft.com/office/drawing/2014/main" id="{15E33309-E300-D848-9F8E-845DFD9F71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438" y="6020991"/>
            <a:ext cx="431006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6" name="Image 7" descr="Image3.png">
            <a:extLst>
              <a:ext uri="{FF2B5EF4-FFF2-40B4-BE49-F238E27FC236}">
                <a16:creationId xmlns:a16="http://schemas.microsoft.com/office/drawing/2014/main" id="{CE2E3448-FAC8-6A40-9850-8DE77D3EF6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8842" y="3576638"/>
            <a:ext cx="658415" cy="1026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Image 4" descr="Image2.png">
            <a:extLst>
              <a:ext uri="{FF2B5EF4-FFF2-40B4-BE49-F238E27FC236}">
                <a16:creationId xmlns:a16="http://schemas.microsoft.com/office/drawing/2014/main" id="{758CB6A7-4D1C-A141-AB9F-B5EE1357787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868840" y="4696359"/>
            <a:ext cx="647700" cy="9399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58" name="Image 4" descr="Image2.png">
            <a:extLst>
              <a:ext uri="{FF2B5EF4-FFF2-40B4-BE49-F238E27FC236}">
                <a16:creationId xmlns:a16="http://schemas.microsoft.com/office/drawing/2014/main" id="{CA822F87-C8F2-314E-B15C-B8B73EF90E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9556" y="5853113"/>
            <a:ext cx="647700" cy="867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9" name="Image 5" descr="Image1.png">
            <a:extLst>
              <a:ext uri="{FF2B5EF4-FFF2-40B4-BE49-F238E27FC236}">
                <a16:creationId xmlns:a16="http://schemas.microsoft.com/office/drawing/2014/main" id="{CE72D793-8F37-5D46-AA01-BA0BB323F56E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FF40FF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5239941" y="242887"/>
            <a:ext cx="683419" cy="9108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Image 5" descr="Image1.png">
            <a:extLst>
              <a:ext uri="{FF2B5EF4-FFF2-40B4-BE49-F238E27FC236}">
                <a16:creationId xmlns:a16="http://schemas.microsoft.com/office/drawing/2014/main" id="{15546AB4-F56D-1C40-A42D-6BAD7EB1FC47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313802" y="242647"/>
            <a:ext cx="683252" cy="911069"/>
          </a:xfrm>
          <a:prstGeom prst="rect">
            <a:avLst/>
          </a:prstGeom>
          <a:noFill/>
          <a:ln>
            <a:noFill/>
          </a:ln>
        </p:spPr>
      </p:pic>
      <p:sp>
        <p:nvSpPr>
          <p:cNvPr id="14361" name="ZoneTexte 5">
            <a:extLst>
              <a:ext uri="{FF2B5EF4-FFF2-40B4-BE49-F238E27FC236}">
                <a16:creationId xmlns:a16="http://schemas.microsoft.com/office/drawing/2014/main" id="{18A55743-9F99-D945-AED3-852517A669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6247" y="201216"/>
            <a:ext cx="2538413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13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Fichiers de leçons : 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13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Mathématiques et français</a:t>
            </a:r>
          </a:p>
        </p:txBody>
      </p:sp>
      <p:sp>
        <p:nvSpPr>
          <p:cNvPr id="14362" name="ZoneTexte 1">
            <a:extLst>
              <a:ext uri="{FF2B5EF4-FFF2-40B4-BE49-F238E27FC236}">
                <a16:creationId xmlns:a16="http://schemas.microsoft.com/office/drawing/2014/main" id="{1FD18B2F-0602-5541-B204-193C4A2B44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7382" y="948928"/>
            <a:ext cx="184731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z="1350">
              <a:solidFill>
                <a:prstClr val="black"/>
              </a:solidFill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83055DCE-AA89-644B-892B-83264B3C9194}"/>
              </a:ext>
            </a:extLst>
          </p:cNvPr>
          <p:cNvSpPr txBox="1"/>
          <p:nvPr/>
        </p:nvSpPr>
        <p:spPr>
          <a:xfrm>
            <a:off x="194760" y="-655946"/>
            <a:ext cx="112299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/>
              <a:t>Présentation des cahiers, fichiers, classeur et programme</a:t>
            </a:r>
          </a:p>
        </p:txBody>
      </p:sp>
    </p:spTree>
    <p:extLst>
      <p:ext uri="{BB962C8B-B14F-4D97-AF65-F5344CB8AC3E}">
        <p14:creationId xmlns:p14="http://schemas.microsoft.com/office/powerpoint/2010/main" val="642791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AADF7F-B4C1-984D-8BB8-826087BD438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879181" y="700087"/>
            <a:ext cx="2486025" cy="627063"/>
          </a:xfrm>
        </p:spPr>
        <p:txBody>
          <a:bodyPr>
            <a:normAutofit fontScale="90000"/>
          </a:bodyPr>
          <a:lstStyle/>
          <a:p>
            <a:r>
              <a:rPr lang="fr-FR" b="1" u="sng" dirty="0"/>
              <a:t>Calendrier</a:t>
            </a:r>
            <a:r>
              <a:rPr lang="fr-FR" dirty="0"/>
              <a:t> 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9B035086-37F4-6C45-80C6-1A96BAB2E24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28675" y="1327150"/>
            <a:ext cx="10587038" cy="483076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fr-FR" dirty="0"/>
          </a:p>
          <a:p>
            <a:r>
              <a:rPr lang="fr-FR" b="1" dirty="0"/>
              <a:t>7 octobre </a:t>
            </a:r>
            <a:r>
              <a:rPr lang="fr-FR" dirty="0"/>
              <a:t>: Sortie à l’Atrium de Rouen ( </a:t>
            </a:r>
            <a:r>
              <a:rPr lang="fr-FR" dirty="0">
                <a:solidFill>
                  <a:srgbClr val="FF0000"/>
                </a:solidFill>
                <a:highlight>
                  <a:srgbClr val="FFFF00"/>
                </a:highlight>
              </a:rPr>
              <a:t>besoin accompagnateurs </a:t>
            </a:r>
            <a:r>
              <a:rPr lang="fr-FR" dirty="0"/>
              <a:t>)</a:t>
            </a:r>
          </a:p>
          <a:p>
            <a:r>
              <a:rPr lang="fr-FR" b="1" dirty="0"/>
              <a:t>9 janvier (</a:t>
            </a:r>
            <a:r>
              <a:rPr lang="fr-FR" dirty="0"/>
              <a:t>avec la classe de Mme Valerio )</a:t>
            </a:r>
          </a:p>
          <a:p>
            <a:pPr marL="0" indent="0" algn="ctr">
              <a:buNone/>
            </a:pPr>
            <a:r>
              <a:rPr lang="fr-FR" dirty="0"/>
              <a:t>Théâtre l’Echo du </a:t>
            </a:r>
            <a:r>
              <a:rPr lang="fr-FR" dirty="0" err="1"/>
              <a:t>Robec</a:t>
            </a:r>
            <a:r>
              <a:rPr lang="fr-FR" dirty="0"/>
              <a:t> à Darnétal. 	</a:t>
            </a:r>
          </a:p>
          <a:p>
            <a:pPr marL="0" indent="0">
              <a:buNone/>
            </a:pPr>
            <a:r>
              <a:rPr lang="fr-FR" dirty="0"/>
              <a:t>					          Le médecin malgré lui.</a:t>
            </a:r>
          </a:p>
          <a:p>
            <a:pPr marL="0" indent="0" algn="ctr">
              <a:buNone/>
            </a:pPr>
            <a:endParaRPr lang="fr-FR" dirty="0"/>
          </a:p>
          <a:p>
            <a:r>
              <a:rPr lang="fr-FR" b="1" dirty="0"/>
              <a:t>Fin mai / début juin (</a:t>
            </a:r>
            <a:r>
              <a:rPr lang="fr-FR" dirty="0"/>
              <a:t>avec la classe de Mme Valerio)</a:t>
            </a:r>
          </a:p>
          <a:p>
            <a:pPr marL="0" indent="0" algn="ctr">
              <a:buNone/>
            </a:pPr>
            <a:r>
              <a:rPr lang="fr-FR" dirty="0"/>
              <a:t>Sortie à Giverny (</a:t>
            </a:r>
            <a:r>
              <a:rPr lang="fr-FR" dirty="0">
                <a:solidFill>
                  <a:srgbClr val="FF0000"/>
                </a:solidFill>
                <a:highlight>
                  <a:srgbClr val="FFFF00"/>
                </a:highlight>
              </a:rPr>
              <a:t>besoin accompagnateurs )</a:t>
            </a:r>
            <a:endParaRPr lang="fr-FR" dirty="0"/>
          </a:p>
          <a:p>
            <a:pPr marL="0" indent="0" algn="ctr">
              <a:buNone/>
            </a:pPr>
            <a:r>
              <a:rPr lang="fr-FR" dirty="0"/>
              <a:t>	(musée des impressionnistes + maison de Monet )</a:t>
            </a:r>
          </a:p>
          <a:p>
            <a:r>
              <a:rPr lang="fr-FR" b="1" dirty="0"/>
              <a:t>Début juillet </a:t>
            </a:r>
            <a:r>
              <a:rPr lang="fr-FR" dirty="0"/>
              <a:t>: Rallye Rouen avec la classe de Mme Valerio                  </a:t>
            </a:r>
          </a:p>
          <a:p>
            <a:pPr marL="0" indent="0">
              <a:buNone/>
            </a:pPr>
            <a:r>
              <a:rPr lang="fr-FR" dirty="0"/>
              <a:t>				 (</a:t>
            </a:r>
            <a:r>
              <a:rPr lang="fr-FR" dirty="0">
                <a:solidFill>
                  <a:srgbClr val="FF0000"/>
                </a:solidFill>
                <a:highlight>
                  <a:srgbClr val="FFFF00"/>
                </a:highlight>
              </a:rPr>
              <a:t>besoin accompagnateurs )</a:t>
            </a:r>
            <a:endParaRPr lang="fr-FR" dirty="0"/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pPr>
              <a:buFont typeface="Wingdings" pitchFamily="2" charset="2"/>
              <a:buChar char="Ø"/>
            </a:pPr>
            <a:endParaRPr lang="fr-FR" dirty="0"/>
          </a:p>
          <a:p>
            <a:endParaRPr lang="fr-FR" dirty="0"/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65379580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A2B4B8-3ABE-EE4A-9EB4-932C5B2A5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089" y="1301621"/>
            <a:ext cx="10333822" cy="648363"/>
          </a:xfrm>
        </p:spPr>
        <p:txBody>
          <a:bodyPr>
            <a:noAutofit/>
          </a:bodyPr>
          <a:lstStyle/>
          <a:p>
            <a:r>
              <a:rPr lang="fr-FR" sz="2400" b="1" dirty="0"/>
              <a:t>Rencontres intergénérationnelles avec les résidents de l’EHPAD l’Eau-Vive</a:t>
            </a:r>
            <a:br>
              <a:rPr lang="fr-FR" sz="2400" dirty="0"/>
            </a:br>
            <a:r>
              <a:rPr lang="fr-FR" sz="2400" dirty="0"/>
              <a:t> + Normandie Lorraine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A5099FF-48BC-2C41-A793-7C50ACD45B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7662" y="2733202"/>
            <a:ext cx="9601196" cy="3318936"/>
          </a:xfrm>
        </p:spPr>
        <p:txBody>
          <a:bodyPr>
            <a:normAutofit fontScale="92500" lnSpcReduction="10000"/>
          </a:bodyPr>
          <a:lstStyle/>
          <a:p>
            <a:r>
              <a:rPr lang="fr-FR" dirty="0"/>
              <a:t>26/09 Jeux de société</a:t>
            </a:r>
          </a:p>
          <a:p>
            <a:r>
              <a:rPr lang="fr-FR" dirty="0"/>
              <a:t>7/11 Objets anciens + visite</a:t>
            </a:r>
          </a:p>
          <a:p>
            <a:r>
              <a:rPr lang="fr-FR" dirty="0"/>
              <a:t>9/12 Noël</a:t>
            </a:r>
          </a:p>
          <a:p>
            <a:r>
              <a:rPr lang="fr-FR" dirty="0"/>
              <a:t>20/01 Arts visuels + galette des rois</a:t>
            </a:r>
          </a:p>
          <a:p>
            <a:r>
              <a:rPr lang="fr-FR" dirty="0"/>
              <a:t>17/03 théâtre</a:t>
            </a:r>
          </a:p>
          <a:p>
            <a:r>
              <a:rPr lang="fr-FR" dirty="0"/>
              <a:t>5/05 Olympiades ( </a:t>
            </a:r>
            <a:r>
              <a:rPr lang="fr-FR" dirty="0">
                <a:solidFill>
                  <a:srgbClr val="FF0000"/>
                </a:solidFill>
                <a:highlight>
                  <a:srgbClr val="FFFF00"/>
                </a:highlight>
              </a:rPr>
              <a:t>besoin accompagnateurs </a:t>
            </a:r>
            <a:r>
              <a:rPr lang="fr-FR" dirty="0"/>
              <a:t>)</a:t>
            </a:r>
          </a:p>
          <a:p>
            <a:r>
              <a:rPr lang="fr-FR" dirty="0"/>
              <a:t>16/06 Fête de la musique</a:t>
            </a:r>
          </a:p>
          <a:p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9F10D29-D73C-DC49-A955-F39E446E0A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7431822" y="2820788"/>
            <a:ext cx="3771900" cy="306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393274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B811A29-C4F3-D74A-A4FF-5B4565CCA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/>
              <a:t>Sport avec intervenant</a:t>
            </a:r>
            <a:br>
              <a:rPr lang="fr-FR" dirty="0"/>
            </a:br>
            <a:r>
              <a:rPr lang="fr-FR" sz="3100" dirty="0"/>
              <a:t>(tenue adaptée, cheveux attachés, bouteille d’eau)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9DDE77A-F9A1-4946-B021-9C77227ABE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22235" y="2565740"/>
            <a:ext cx="4718304" cy="3310128"/>
          </a:xfrm>
          <a:ln>
            <a:solidFill>
              <a:schemeClr val="tx2">
                <a:lumMod val="90000"/>
                <a:lumOff val="10000"/>
              </a:schemeClr>
            </a:solidFill>
          </a:ln>
        </p:spPr>
        <p:txBody>
          <a:bodyPr/>
          <a:lstStyle/>
          <a:p>
            <a:r>
              <a:rPr lang="fr-FR" sz="4000" b="1" u="sng" dirty="0"/>
              <a:t>Judo</a:t>
            </a:r>
            <a:r>
              <a:rPr lang="fr-FR" sz="3200" dirty="0"/>
              <a:t>  9 sept. / 4 nov.</a:t>
            </a:r>
          </a:p>
          <a:p>
            <a:pPr marL="0" indent="0">
              <a:buNone/>
            </a:pPr>
            <a:r>
              <a:rPr lang="fr-FR" sz="3200" dirty="0"/>
              <a:t>lundi 15h / 16h15</a:t>
            </a:r>
          </a:p>
          <a:p>
            <a:pPr marL="0" indent="0">
              <a:buNone/>
            </a:pPr>
            <a:r>
              <a:rPr lang="fr-FR" sz="3200" dirty="0"/>
              <a:t> 7 séances</a:t>
            </a:r>
          </a:p>
          <a:p>
            <a:pPr marL="0" indent="0">
              <a:buNone/>
            </a:pPr>
            <a:r>
              <a:rPr lang="fr-FR" sz="3200" dirty="0"/>
              <a:t> Dojo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99ACBBD-0534-B840-897D-495CAC26E6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1463" y="2214563"/>
            <a:ext cx="4957241" cy="4131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022039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F4E63CC3-CC8D-5D4B-9006-B56E052E6B70}"/>
              </a:ext>
            </a:extLst>
          </p:cNvPr>
          <p:cNvSpPr txBox="1"/>
          <p:nvPr/>
        </p:nvSpPr>
        <p:spPr>
          <a:xfrm>
            <a:off x="4989593" y="683045"/>
            <a:ext cx="15744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u="sng" dirty="0"/>
              <a:t>Dictées</a:t>
            </a:r>
            <a:r>
              <a:rPr lang="fr-FR" sz="2400" b="1" u="sng" dirty="0"/>
              <a:t> 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1B8388DE-2BA3-B042-AF89-26F46F1D51C3}"/>
              </a:ext>
            </a:extLst>
          </p:cNvPr>
          <p:cNvSpPr txBox="1"/>
          <p:nvPr/>
        </p:nvSpPr>
        <p:spPr>
          <a:xfrm>
            <a:off x="889612" y="1452905"/>
            <a:ext cx="8375574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dirty="0"/>
              <a:t>Une dictée par semaine.</a:t>
            </a:r>
          </a:p>
          <a:p>
            <a:r>
              <a:rPr lang="fr-FR" sz="2800" u="sng" dirty="0"/>
              <a:t>Il y a quatre groupes + or :</a:t>
            </a:r>
          </a:p>
          <a:p>
            <a:r>
              <a:rPr lang="fr-FR" sz="2800" dirty="0"/>
              <a:t>Le groupe </a:t>
            </a:r>
            <a:r>
              <a:rPr lang="fr-FR" sz="2800" dirty="0">
                <a:highlight>
                  <a:srgbClr val="FF00FF"/>
                </a:highlight>
              </a:rPr>
              <a:t>rose</a:t>
            </a:r>
            <a:r>
              <a:rPr lang="fr-FR" sz="2800" dirty="0"/>
              <a:t> : dictée à trous (environ 10 mots à insérer)</a:t>
            </a:r>
          </a:p>
          <a:p>
            <a:r>
              <a:rPr lang="fr-FR" sz="2800" dirty="0"/>
              <a:t>Le groupe</a:t>
            </a:r>
            <a:r>
              <a:rPr lang="fr-FR" sz="2800" dirty="0">
                <a:highlight>
                  <a:srgbClr val="FFFF00"/>
                </a:highlight>
              </a:rPr>
              <a:t> jaune </a:t>
            </a:r>
            <a:r>
              <a:rPr lang="fr-FR" sz="2800" dirty="0"/>
              <a:t>: dictée d’environ 35 mots ;</a:t>
            </a:r>
          </a:p>
          <a:p>
            <a:r>
              <a:rPr lang="fr-FR" sz="2800" dirty="0"/>
              <a:t>Le groupe </a:t>
            </a:r>
            <a:r>
              <a:rPr lang="fr-FR" sz="2800" dirty="0">
                <a:highlight>
                  <a:srgbClr val="00FF00"/>
                </a:highlight>
              </a:rPr>
              <a:t>vert </a:t>
            </a:r>
            <a:r>
              <a:rPr lang="fr-FR" sz="2800" dirty="0"/>
              <a:t>: dictée d’environ 50 mots ;</a:t>
            </a:r>
          </a:p>
          <a:p>
            <a:r>
              <a:rPr lang="fr-FR" sz="2800" dirty="0"/>
              <a:t>Le groupe </a:t>
            </a:r>
            <a:r>
              <a:rPr lang="fr-FR" sz="2800" dirty="0">
                <a:highlight>
                  <a:srgbClr val="800080"/>
                </a:highlight>
              </a:rPr>
              <a:t>violet</a:t>
            </a:r>
            <a:r>
              <a:rPr lang="fr-FR" sz="2800" dirty="0"/>
              <a:t> : dictée d’environ 70 mots ;</a:t>
            </a:r>
          </a:p>
          <a:p>
            <a:r>
              <a:rPr lang="fr-FR" sz="2800" dirty="0"/>
              <a:t>Le groupe </a:t>
            </a:r>
            <a:r>
              <a:rPr lang="fr-FR" sz="2800" dirty="0">
                <a:highlight>
                  <a:srgbClr val="808000"/>
                </a:highlight>
              </a:rPr>
              <a:t>or</a:t>
            </a:r>
            <a:r>
              <a:rPr lang="fr-FR" sz="2800" dirty="0"/>
              <a:t> : dictée d’environ 100 mots.</a:t>
            </a:r>
          </a:p>
        </p:txBody>
      </p:sp>
    </p:spTree>
    <p:extLst>
      <p:ext uri="{BB962C8B-B14F-4D97-AF65-F5344CB8AC3E}">
        <p14:creationId xmlns:p14="http://schemas.microsoft.com/office/powerpoint/2010/main" val="3622832225"/>
      </p:ext>
    </p:extLst>
  </p:cSld>
  <p:clrMapOvr>
    <a:masterClrMapping/>
  </p:clrMapOvr>
  <p:transition spd="slow">
    <p:push dir="u"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que">
  <a:themeElements>
    <a:clrScheme name="Organique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que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qu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{496284CB-065B-0A4E-9DB9-E2D321CC7F7E}tf10001064</Template>
  <TotalTime>15796</TotalTime>
  <Words>596</Words>
  <Application>Microsoft Macintosh PowerPoint</Application>
  <PresentationFormat>Grand écran</PresentationFormat>
  <Paragraphs>131</Paragraphs>
  <Slides>11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11</vt:i4>
      </vt:variant>
    </vt:vector>
  </HeadingPairs>
  <TitlesOfParts>
    <vt:vector size="18" baseType="lpstr">
      <vt:lpstr>Arial</vt:lpstr>
      <vt:lpstr>Calibri</vt:lpstr>
      <vt:lpstr>Garamond</vt:lpstr>
      <vt:lpstr>Simplicity</vt:lpstr>
      <vt:lpstr>Wingdings</vt:lpstr>
      <vt:lpstr>Organique</vt:lpstr>
      <vt:lpstr>Thème Office</vt:lpstr>
      <vt:lpstr>Réunion CE2/CM1</vt:lpstr>
      <vt:lpstr>  Ecole élémentaire René Coty 2 Mail : 0760461n@ac-rouen.fr Téléphone : 02.35.08.43.75 Blog de l’école  https://blogs.ac-normandie.fr/renecoty2/index.php/ Direction : Mr Gilliers (disponible le jeudi)  - Mme Akroud (lun, jeu,vend): laetitia.akroud@ac-normandie.fr - Mme Demol(Mardi): lucie.demol@ac-normandie.fr - Mme Valerio (en histoire) : CM1  jeudi             CE2  vendredi - RASED si besoin - Mme Quibeuf AESH 14h  </vt:lpstr>
      <vt:lpstr>Présentation PowerPoint</vt:lpstr>
      <vt:lpstr>Profil de la classe</vt:lpstr>
      <vt:lpstr>Présentation PowerPoint</vt:lpstr>
      <vt:lpstr>Calendrier </vt:lpstr>
      <vt:lpstr>Rencontres intergénérationnelles avec les résidents de l’EHPAD l’Eau-Vive  + Normandie Lorraine</vt:lpstr>
      <vt:lpstr>Sport avec intervenant (tenue adaptée, cheveux attachés, bouteille d’eau)</vt:lpstr>
      <vt:lpstr>Présentation PowerPoint</vt:lpstr>
      <vt:lpstr>Présentation PowerPoint</vt:lpstr>
      <vt:lpstr>Projet théâtre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Réunion CE2/CM1</dc:title>
  <dc:creator>Laetitia akroud</dc:creator>
  <cp:lastModifiedBy>Laetitia akroud</cp:lastModifiedBy>
  <cp:revision>8</cp:revision>
  <dcterms:created xsi:type="dcterms:W3CDTF">2021-09-12T20:03:21Z</dcterms:created>
  <dcterms:modified xsi:type="dcterms:W3CDTF">2024-10-10T20:55:37Z</dcterms:modified>
</cp:coreProperties>
</file>